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2" r:id="rId5"/>
    <p:sldId id="260" r:id="rId6"/>
    <p:sldId id="261" r:id="rId7"/>
    <p:sldId id="264" r:id="rId8"/>
    <p:sldId id="263" r:id="rId9"/>
    <p:sldId id="265" r:id="rId10"/>
    <p:sldId id="266" r:id="rId11"/>
    <p:sldId id="267" r:id="rId12"/>
    <p:sldId id="268" r:id="rId13"/>
    <p:sldId id="269" r:id="rId14"/>
    <p:sldId id="270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8" d="100"/>
          <a:sy n="78" d="100"/>
        </p:scale>
        <p:origin x="42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E13B48A-45B7-46D0-9194-DBC5ED8AB678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82E75EC1-0781-4268-8552-730D2DB5FB62}">
      <dgm:prSet/>
      <dgm:spPr/>
      <dgm:t>
        <a:bodyPr/>
        <a:lstStyle/>
        <a:p>
          <a:r>
            <a:rPr lang="en-US" dirty="0"/>
            <a:t>An organization has both Production and QA ITSM environments</a:t>
          </a:r>
        </a:p>
      </dgm:t>
    </dgm:pt>
    <dgm:pt modelId="{88391187-6A29-4E8B-B556-663EEC1EAAC1}" type="parTrans" cxnId="{80081250-EA19-4E16-8F60-D5E1C4B2C34F}">
      <dgm:prSet/>
      <dgm:spPr/>
      <dgm:t>
        <a:bodyPr/>
        <a:lstStyle/>
        <a:p>
          <a:endParaRPr lang="en-US"/>
        </a:p>
      </dgm:t>
    </dgm:pt>
    <dgm:pt modelId="{B26D3D8A-61BC-4588-980E-922BA09470A6}" type="sibTrans" cxnId="{80081250-EA19-4E16-8F60-D5E1C4B2C34F}">
      <dgm:prSet/>
      <dgm:spPr/>
      <dgm:t>
        <a:bodyPr/>
        <a:lstStyle/>
        <a:p>
          <a:endParaRPr lang="en-US"/>
        </a:p>
      </dgm:t>
    </dgm:pt>
    <dgm:pt modelId="{0B2ED18A-CF53-48A8-857B-6923317615B2}">
      <dgm:prSet/>
      <dgm:spPr>
        <a:solidFill>
          <a:schemeClr val="bg1">
            <a:lumMod val="65000"/>
            <a:lumOff val="35000"/>
          </a:schemeClr>
        </a:solidFill>
      </dgm:spPr>
      <dgm:t>
        <a:bodyPr/>
        <a:lstStyle/>
        <a:p>
          <a:r>
            <a:rPr lang="en-US" dirty="0"/>
            <a:t>Instead of performing a database refresh from PROD to QA, this org uses RRR|Chive to routinely synchronize ITSM foundation data to QA</a:t>
          </a:r>
        </a:p>
      </dgm:t>
    </dgm:pt>
    <dgm:pt modelId="{D2697CF5-968A-47DC-80D9-A47E938209B3}" type="parTrans" cxnId="{91FD5C00-7EF2-41DB-A101-B15D8C48C6A1}">
      <dgm:prSet/>
      <dgm:spPr/>
      <dgm:t>
        <a:bodyPr/>
        <a:lstStyle/>
        <a:p>
          <a:endParaRPr lang="en-US"/>
        </a:p>
      </dgm:t>
    </dgm:pt>
    <dgm:pt modelId="{6E135BF9-899B-4173-9AD0-E919632F72F8}" type="sibTrans" cxnId="{91FD5C00-7EF2-41DB-A101-B15D8C48C6A1}">
      <dgm:prSet/>
      <dgm:spPr/>
      <dgm:t>
        <a:bodyPr/>
        <a:lstStyle/>
        <a:p>
          <a:endParaRPr lang="en-US"/>
        </a:p>
      </dgm:t>
    </dgm:pt>
    <dgm:pt modelId="{343FCCB3-5C9C-4002-9C7C-3AAA556CD698}">
      <dgm:prSet/>
      <dgm:spPr/>
      <dgm:t>
        <a:bodyPr/>
        <a:lstStyle/>
        <a:p>
          <a:r>
            <a:rPr lang="en-US" dirty="0"/>
            <a:t>Teams responsible for managing foundation data (People, Categorizations, Support Groups, etc.) do not typically maintain this data in the lower-level environments. Having this data in the lower-level environments is critical to proper testing.</a:t>
          </a:r>
        </a:p>
      </dgm:t>
    </dgm:pt>
    <dgm:pt modelId="{CD0B09D0-24F8-4185-B662-0E1E59460A3D}" type="parTrans" cxnId="{7839789E-125F-4D93-8635-75150CA2C85A}">
      <dgm:prSet/>
      <dgm:spPr/>
      <dgm:t>
        <a:bodyPr/>
        <a:lstStyle/>
        <a:p>
          <a:endParaRPr lang="en-US"/>
        </a:p>
      </dgm:t>
    </dgm:pt>
    <dgm:pt modelId="{9CCA9A53-4A0C-46C8-93C3-FD03829F7AC6}" type="sibTrans" cxnId="{7839789E-125F-4D93-8635-75150CA2C85A}">
      <dgm:prSet/>
      <dgm:spPr/>
      <dgm:t>
        <a:bodyPr/>
        <a:lstStyle/>
        <a:p>
          <a:endParaRPr lang="en-US"/>
        </a:p>
      </dgm:t>
    </dgm:pt>
    <dgm:pt modelId="{D7AF6A29-CF33-43BB-B0EC-6CA876499DA2}" type="pres">
      <dgm:prSet presAssocID="{EE13B48A-45B7-46D0-9194-DBC5ED8AB678}" presName="linear" presStyleCnt="0">
        <dgm:presLayoutVars>
          <dgm:animLvl val="lvl"/>
          <dgm:resizeHandles val="exact"/>
        </dgm:presLayoutVars>
      </dgm:prSet>
      <dgm:spPr/>
    </dgm:pt>
    <dgm:pt modelId="{475F1F9A-E134-4BAE-B4BA-0B83D546E6EA}" type="pres">
      <dgm:prSet presAssocID="{82E75EC1-0781-4268-8552-730D2DB5FB62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8BF1F3FC-6C91-45B2-8AAF-6967629F77FE}" type="pres">
      <dgm:prSet presAssocID="{B26D3D8A-61BC-4588-980E-922BA09470A6}" presName="spacer" presStyleCnt="0"/>
      <dgm:spPr/>
    </dgm:pt>
    <dgm:pt modelId="{8E32E6B5-B959-4728-8389-6C0236D61CB4}" type="pres">
      <dgm:prSet presAssocID="{0B2ED18A-CF53-48A8-857B-6923317615B2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396711DF-C050-4584-9933-654923506205}" type="pres">
      <dgm:prSet presAssocID="{0B2ED18A-CF53-48A8-857B-6923317615B2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91FD5C00-7EF2-41DB-A101-B15D8C48C6A1}" srcId="{EE13B48A-45B7-46D0-9194-DBC5ED8AB678}" destId="{0B2ED18A-CF53-48A8-857B-6923317615B2}" srcOrd="1" destOrd="0" parTransId="{D2697CF5-968A-47DC-80D9-A47E938209B3}" sibTransId="{6E135BF9-899B-4173-9AD0-E919632F72F8}"/>
    <dgm:cxn modelId="{80081250-EA19-4E16-8F60-D5E1C4B2C34F}" srcId="{EE13B48A-45B7-46D0-9194-DBC5ED8AB678}" destId="{82E75EC1-0781-4268-8552-730D2DB5FB62}" srcOrd="0" destOrd="0" parTransId="{88391187-6A29-4E8B-B556-663EEC1EAAC1}" sibTransId="{B26D3D8A-61BC-4588-980E-922BA09470A6}"/>
    <dgm:cxn modelId="{4647D350-9B02-4537-9895-D866AACB070A}" type="presOf" srcId="{343FCCB3-5C9C-4002-9C7C-3AAA556CD698}" destId="{396711DF-C050-4584-9933-654923506205}" srcOrd="0" destOrd="0" presId="urn:microsoft.com/office/officeart/2005/8/layout/vList2"/>
    <dgm:cxn modelId="{3F4FDB70-BE0B-4E68-9C64-D28C76F9E836}" type="presOf" srcId="{0B2ED18A-CF53-48A8-857B-6923317615B2}" destId="{8E32E6B5-B959-4728-8389-6C0236D61CB4}" srcOrd="0" destOrd="0" presId="urn:microsoft.com/office/officeart/2005/8/layout/vList2"/>
    <dgm:cxn modelId="{4F72B887-48E0-4FB0-B90A-E09EBE792A4A}" type="presOf" srcId="{EE13B48A-45B7-46D0-9194-DBC5ED8AB678}" destId="{D7AF6A29-CF33-43BB-B0EC-6CA876499DA2}" srcOrd="0" destOrd="0" presId="urn:microsoft.com/office/officeart/2005/8/layout/vList2"/>
    <dgm:cxn modelId="{7839789E-125F-4D93-8635-75150CA2C85A}" srcId="{0B2ED18A-CF53-48A8-857B-6923317615B2}" destId="{343FCCB3-5C9C-4002-9C7C-3AAA556CD698}" srcOrd="0" destOrd="0" parTransId="{CD0B09D0-24F8-4185-B662-0E1E59460A3D}" sibTransId="{9CCA9A53-4A0C-46C8-93C3-FD03829F7AC6}"/>
    <dgm:cxn modelId="{AD2805BB-5E06-4246-8C4F-6D4E504699AE}" type="presOf" srcId="{82E75EC1-0781-4268-8552-730D2DB5FB62}" destId="{475F1F9A-E134-4BAE-B4BA-0B83D546E6EA}" srcOrd="0" destOrd="0" presId="urn:microsoft.com/office/officeart/2005/8/layout/vList2"/>
    <dgm:cxn modelId="{04350ACE-1D69-4633-971B-F2897EC69401}" type="presParOf" srcId="{D7AF6A29-CF33-43BB-B0EC-6CA876499DA2}" destId="{475F1F9A-E134-4BAE-B4BA-0B83D546E6EA}" srcOrd="0" destOrd="0" presId="urn:microsoft.com/office/officeart/2005/8/layout/vList2"/>
    <dgm:cxn modelId="{4DA78390-5FB8-410A-B252-4ABE58A27CA0}" type="presParOf" srcId="{D7AF6A29-CF33-43BB-B0EC-6CA876499DA2}" destId="{8BF1F3FC-6C91-45B2-8AAF-6967629F77FE}" srcOrd="1" destOrd="0" presId="urn:microsoft.com/office/officeart/2005/8/layout/vList2"/>
    <dgm:cxn modelId="{8A38C748-4EE5-4E54-9B9A-FFF4DA40FFDA}" type="presParOf" srcId="{D7AF6A29-CF33-43BB-B0EC-6CA876499DA2}" destId="{8E32E6B5-B959-4728-8389-6C0236D61CB4}" srcOrd="2" destOrd="0" presId="urn:microsoft.com/office/officeart/2005/8/layout/vList2"/>
    <dgm:cxn modelId="{080CCEF3-E4F5-43F4-A1FF-1EC317E6EE10}" type="presParOf" srcId="{D7AF6A29-CF33-43BB-B0EC-6CA876499DA2}" destId="{396711DF-C050-4584-9933-654923506205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5F1F9A-E134-4BAE-B4BA-0B83D546E6EA}">
      <dsp:nvSpPr>
        <dsp:cNvPr id="0" name=""/>
        <dsp:cNvSpPr/>
      </dsp:nvSpPr>
      <dsp:spPr>
        <a:xfrm>
          <a:off x="0" y="97409"/>
          <a:ext cx="6253721" cy="170059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An organization has both Production and QA ITSM environments</a:t>
          </a:r>
        </a:p>
      </dsp:txBody>
      <dsp:txXfrm>
        <a:off x="83016" y="180425"/>
        <a:ext cx="6087689" cy="1534563"/>
      </dsp:txXfrm>
    </dsp:sp>
    <dsp:sp modelId="{8E32E6B5-B959-4728-8389-6C0236D61CB4}">
      <dsp:nvSpPr>
        <dsp:cNvPr id="0" name=""/>
        <dsp:cNvSpPr/>
      </dsp:nvSpPr>
      <dsp:spPr>
        <a:xfrm>
          <a:off x="0" y="1867125"/>
          <a:ext cx="6253721" cy="1700595"/>
        </a:xfrm>
        <a:prstGeom prst="roundRect">
          <a:avLst/>
        </a:prstGeom>
        <a:solidFill>
          <a:schemeClr val="bg1">
            <a:lumMod val="65000"/>
            <a:lumOff val="3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Instead of performing a database refresh from PROD to QA, this org uses RRR|Chive to routinely synchronize ITSM foundation data to QA</a:t>
          </a:r>
        </a:p>
      </dsp:txBody>
      <dsp:txXfrm>
        <a:off x="83016" y="1950141"/>
        <a:ext cx="6087689" cy="1534563"/>
      </dsp:txXfrm>
    </dsp:sp>
    <dsp:sp modelId="{396711DF-C050-4584-9933-654923506205}">
      <dsp:nvSpPr>
        <dsp:cNvPr id="0" name=""/>
        <dsp:cNvSpPr/>
      </dsp:nvSpPr>
      <dsp:spPr>
        <a:xfrm>
          <a:off x="0" y="3567720"/>
          <a:ext cx="6253721" cy="13910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8556" tIns="30480" rIns="170688" bIns="30480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900" kern="1200" dirty="0"/>
            <a:t>Teams responsible for managing foundation data (People, Categorizations, Support Groups, etc.) do not typically maintain this data in the lower-level environments. Having this data in the lower-level environments is critical to proper testing.</a:t>
          </a:r>
        </a:p>
      </dsp:txBody>
      <dsp:txXfrm>
        <a:off x="0" y="3567720"/>
        <a:ext cx="6253721" cy="13910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11CC35-CB29-43F5-8919-6C6B76AAB65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81DAFCC-CC76-4703-B7F2-B01302C2A9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8B05DA-1067-427E-9F39-15E6C6DF3F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784FE-1B75-479C-BD6C-2BBB88E2CAC3}" type="datetimeFigureOut">
              <a:rPr lang="en-US" smtClean="0"/>
              <a:t>8/31/2021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327B6D-C139-49AD-96E1-56BBA2CD0B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F90E22-A1AD-476E-A7C1-635F5D4274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891C-412D-41B0-A46F-C936B9A3211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5683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B6FCDE-F591-401A-A8B4-29E7950681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8B7609-F6A7-414E-B8BF-FD7AAF2403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A09516-6E77-4671-95D4-82B177928D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784FE-1B75-479C-BD6C-2BBB88E2CAC3}" type="datetimeFigureOut">
              <a:rPr lang="en-US" smtClean="0"/>
              <a:t>8/31/2021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4A8104-A73D-4C99-AE6A-B6BE76FE1E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E9C636-42DE-425D-A497-B8615E1EB9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891C-412D-41B0-A46F-C936B9A3211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0422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3AD0BCC-E77B-4E5C-BC6D-5A54CF86ABF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BD6D9EA-6185-4D90-9239-06C4BE54C1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BC2D8F-F432-49C0-A36F-3BB6FFA226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784FE-1B75-479C-BD6C-2BBB88E2CAC3}" type="datetimeFigureOut">
              <a:rPr lang="en-US" smtClean="0"/>
              <a:t>8/31/2021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50B7AB-D6FE-4734-B0FE-A09EC21B9C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24DFB4-E7BE-4100-982E-19E7395AF0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891C-412D-41B0-A46F-C936B9A3211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42714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A6BA8A-3DD1-4D75-880F-FC17F3FA6F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110ED2-2CAB-44BE-A4CD-709CF87EE1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7E2D26-7F3C-4E05-8DCC-3B8FCB027E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784FE-1B75-479C-BD6C-2BBB88E2CAC3}" type="datetimeFigureOut">
              <a:rPr lang="en-US" smtClean="0"/>
              <a:t>8/31/2021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FBADC5-BDBD-4E2F-8576-9F3B8720DF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65F3A1-CF91-46E0-90BE-9E5FE3D799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891C-412D-41B0-A46F-C936B9A3211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64467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DE0EA9-ACE5-4E78-82C0-F5DE112CB2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0A39D3-F56C-4016-B53C-9ECCD4F3D5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8208E4-82DF-4257-8FD3-2BBE2771C4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784FE-1B75-479C-BD6C-2BBB88E2CAC3}" type="datetimeFigureOut">
              <a:rPr lang="en-US" smtClean="0"/>
              <a:t>8/31/2021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468057-4079-4128-A135-C92A3D2B9D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74C6E5-34E5-4339-96A0-A9D52BBE4B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891C-412D-41B0-A46F-C936B9A3211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399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3E2B9E-8014-4FE4-81B4-6183F9CF84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B08434-7070-4DBB-A68D-6AC78A31AE0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4577F1-5D10-40C5-B804-7C09F325D0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AA4EF68-6B3B-4D78-95DE-1CCDF8A168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784FE-1B75-479C-BD6C-2BBB88E2CAC3}" type="datetimeFigureOut">
              <a:rPr lang="en-US" smtClean="0"/>
              <a:t>8/31/2021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53887C-CCF1-49EE-BCB3-7223C68A89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F2459B-46BF-4484-B6E4-ABE53DF00F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891C-412D-41B0-A46F-C936B9A3211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07394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E804BA-1D66-45BE-B6B6-FA36B7B6D3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275265-6157-48C7-917D-0265E02949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63CB2C9-D08E-4036-B317-1587E15534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35C40F-B87A-4343-94FF-C2D01A45D79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0B577AA-3299-4076-8D3C-AB8C286943A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5834D61-C88D-4CDD-A457-6A609C81BB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784FE-1B75-479C-BD6C-2BBB88E2CAC3}" type="datetimeFigureOut">
              <a:rPr lang="en-US" smtClean="0"/>
              <a:t>8/31/2021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B431227-09D9-4E7A-BB0D-0BFA6230D8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CAF526A-9911-421D-B6F0-B7EED3F4CF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891C-412D-41B0-A46F-C936B9A3211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00897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1DD34B-3D27-444D-92C5-9924E61F95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B3BD07-4231-4250-BC48-66B9445DB7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784FE-1B75-479C-BD6C-2BBB88E2CAC3}" type="datetimeFigureOut">
              <a:rPr lang="en-US" smtClean="0"/>
              <a:t>8/31/2021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7DA99F-1A82-4E17-B62A-C4EC3CB1AB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B44133-6E26-4E0E-9509-CA53D60096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891C-412D-41B0-A46F-C936B9A3211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63014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D560E51-879B-4BB8-808B-7512C6A143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784FE-1B75-479C-BD6C-2BBB88E2CAC3}" type="datetimeFigureOut">
              <a:rPr lang="en-US" smtClean="0"/>
              <a:t>8/31/2021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3B4C648-62B5-45E4-A5B2-3EB4ADF466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AD5A937-5C5E-4789-8C2A-AD11451B62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891C-412D-41B0-A46F-C936B9A3211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80568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E2FF4A-CB24-407B-A823-A15F20EED4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F5041A-3D40-40D0-A77C-4BEAF6DF36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F3B2706-6A71-4E59-BC18-2259EE7E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5A78E61-2580-4E5A-AD86-905AA6F246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784FE-1B75-479C-BD6C-2BBB88E2CAC3}" type="datetimeFigureOut">
              <a:rPr lang="en-US" smtClean="0"/>
              <a:t>8/31/2021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A266D7-8044-4F41-9F59-0EBC3FA533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9B0297-35F0-467B-B0C6-7DB3A7ED85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891C-412D-41B0-A46F-C936B9A3211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83639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532F7B-83CF-4247-9899-8D5DC43595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43A081E-A732-4D59-9C8E-A6D39D643F3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EE56445-F2C0-4470-B75B-E6D0EE789A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1B77A0-6D0A-483C-BE79-ED8634BDE5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784FE-1B75-479C-BD6C-2BBB88E2CAC3}" type="datetimeFigureOut">
              <a:rPr lang="en-US" smtClean="0"/>
              <a:t>8/31/2021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C4CB84-4FD6-4126-91FF-95C34138AB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5AC7C67-D8E6-4063-8638-B112F600C5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891C-412D-41B0-A46F-C936B9A3211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59140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1EE207A-6E46-4035-8CDF-5234EB07D9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B99059-E52B-4F3E-AFB8-3A4FB02368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6753A0-BF4E-4560-9D2B-31E701A822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B784FE-1B75-479C-BD6C-2BBB88E2CAC3}" type="datetimeFigureOut">
              <a:rPr lang="en-US" smtClean="0"/>
              <a:t>8/31/2021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E7E3EF-CB9D-410F-8BD3-8667DB956AB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585DFC-17F6-4087-B940-B3CC5C9148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22891C-412D-41B0-A46F-C936B9A3211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76637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C2534022-99ED-40C4-9A67-7F7CEEA0F0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70D7F2F1-2D18-44AE-A708-8C50E9A9F3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tx1">
              <a:alpha val="5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18E25D38-00BB-47BC-A420-9C7609F7B1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" y="2075420"/>
            <a:ext cx="12048729" cy="4093306"/>
            <a:chOff x="1" y="2075420"/>
            <a:chExt cx="12048729" cy="4093306"/>
          </a:xfrm>
        </p:grpSpPr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1F4F2E45-761E-4637-BB7A-B97F6223FEC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4500000">
              <a:off x="7942191" y="2507571"/>
              <a:ext cx="3563871" cy="3563871"/>
            </a:xfrm>
            <a:prstGeom prst="ellipse">
              <a:avLst/>
            </a:prstGeom>
            <a:noFill/>
            <a:ln w="31750">
              <a:gradFill>
                <a:gsLst>
                  <a:gs pos="0">
                    <a:schemeClr val="tx2">
                      <a:lumMod val="60000"/>
                      <a:lumOff val="40000"/>
                      <a:alpha val="10000"/>
                    </a:schemeClr>
                  </a:gs>
                  <a:gs pos="100000">
                    <a:schemeClr val="tx2">
                      <a:lumMod val="50000"/>
                      <a:alpha val="20000"/>
                    </a:schemeClr>
                  </a:gs>
                </a:gsLst>
                <a:lin ang="5400000" scaled="1"/>
              </a:gra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F0011804-9F29-4046-8AC0-0069BC460E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0435065" y="4048931"/>
              <a:ext cx="1381607" cy="1381607"/>
            </a:xfrm>
            <a:prstGeom prst="ellipse">
              <a:avLst/>
            </a:prstGeom>
            <a:noFill/>
            <a:ln w="31750">
              <a:gradFill>
                <a:gsLst>
                  <a:gs pos="0">
                    <a:schemeClr val="tx2">
                      <a:lumMod val="60000"/>
                      <a:lumOff val="40000"/>
                      <a:alpha val="20000"/>
                    </a:schemeClr>
                  </a:gs>
                  <a:gs pos="100000">
                    <a:schemeClr val="tx2">
                      <a:lumMod val="50000"/>
                      <a:alpha val="20000"/>
                    </a:schemeClr>
                  </a:gs>
                </a:gsLst>
                <a:lin ang="5400000" scaled="1"/>
              </a:gra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56898B58-499F-4B46-9166-56759E83FD3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" y="2075420"/>
              <a:ext cx="3144364" cy="3144364"/>
            </a:xfrm>
            <a:prstGeom prst="ellipse">
              <a:avLst/>
            </a:prstGeom>
            <a:gradFill>
              <a:gsLst>
                <a:gs pos="0">
                  <a:schemeClr val="tx2">
                    <a:lumMod val="75000"/>
                    <a:alpha val="20000"/>
                  </a:schemeClr>
                </a:gs>
                <a:gs pos="100000">
                  <a:schemeClr val="tx2">
                    <a:lumMod val="50000"/>
                    <a:alpha val="1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89D301A7-D3C3-4C56-ACF8-54DF7EABAD2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2600000">
              <a:off x="10150845" y="4270841"/>
              <a:ext cx="1897885" cy="1897885"/>
            </a:xfrm>
            <a:prstGeom prst="ellipse">
              <a:avLst/>
            </a:prstGeom>
            <a:gradFill>
              <a:gsLst>
                <a:gs pos="0">
                  <a:schemeClr val="tx2">
                    <a:lumMod val="75000"/>
                    <a:alpha val="10000"/>
                  </a:schemeClr>
                </a:gs>
                <a:gs pos="100000">
                  <a:schemeClr val="tx2">
                    <a:lumMod val="75000"/>
                    <a:alpha val="2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3E1CB21C-65A2-4696-B2DC-A88D00DE737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4500000">
              <a:off x="2046780" y="3040492"/>
              <a:ext cx="2579322" cy="2579322"/>
            </a:xfrm>
            <a:prstGeom prst="ellipse">
              <a:avLst/>
            </a:prstGeom>
            <a:noFill/>
            <a:ln w="31750">
              <a:gradFill>
                <a:gsLst>
                  <a:gs pos="0">
                    <a:schemeClr val="tx2">
                      <a:lumMod val="60000"/>
                      <a:lumOff val="40000"/>
                      <a:alpha val="20000"/>
                    </a:schemeClr>
                  </a:gs>
                  <a:gs pos="100000">
                    <a:schemeClr val="tx2">
                      <a:lumMod val="50000"/>
                      <a:alpha val="20000"/>
                    </a:schemeClr>
                  </a:gs>
                </a:gsLst>
                <a:lin ang="5400000" scaled="1"/>
              </a:gra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5E6F0A01-1412-4A3A-8E6F-CA9BC71D3F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4500000">
              <a:off x="2224640" y="3193975"/>
              <a:ext cx="2243193" cy="2243193"/>
            </a:xfrm>
            <a:prstGeom prst="ellipse">
              <a:avLst/>
            </a:prstGeom>
            <a:noFill/>
            <a:ln w="31750">
              <a:gradFill>
                <a:gsLst>
                  <a:gs pos="0">
                    <a:schemeClr val="tx2">
                      <a:lumMod val="60000"/>
                      <a:lumOff val="40000"/>
                      <a:alpha val="10000"/>
                    </a:schemeClr>
                  </a:gs>
                  <a:gs pos="100000">
                    <a:schemeClr val="tx2">
                      <a:lumMod val="50000"/>
                      <a:alpha val="1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9" name="Rectangle 38">
            <a:extLst>
              <a:ext uri="{FF2B5EF4-FFF2-40B4-BE49-F238E27FC236}">
                <a16:creationId xmlns:a16="http://schemas.microsoft.com/office/drawing/2014/main" id="{FFF9E8A8-DE9B-4337-9693-599645BF88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1" y="6140785"/>
            <a:ext cx="6095997" cy="711252"/>
          </a:xfrm>
          <a:prstGeom prst="rect">
            <a:avLst/>
          </a:prstGeom>
          <a:gradFill flip="none" rotWithShape="1">
            <a:gsLst>
              <a:gs pos="10000">
                <a:schemeClr val="tx2">
                  <a:lumMod val="50000"/>
                  <a:alpha val="10000"/>
                </a:scheme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lin ang="8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0F27769F-5C33-4ED4-876A-BC7D7216FD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7200000">
            <a:off x="7037257" y="2562815"/>
            <a:ext cx="3065910" cy="3065910"/>
          </a:xfrm>
          <a:prstGeom prst="ellipse">
            <a:avLst/>
          </a:prstGeom>
          <a:gradFill>
            <a:gsLst>
              <a:gs pos="0">
                <a:schemeClr val="tx2">
                  <a:lumMod val="75000"/>
                  <a:alpha val="10000"/>
                </a:schemeClr>
              </a:gs>
              <a:gs pos="100000">
                <a:schemeClr val="tx2">
                  <a:lumMod val="75000"/>
                  <a:alpha val="1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1234325A-D069-4628-A133-80E7A3DB90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0438146" y="1042605"/>
            <a:ext cx="2796461" cy="711252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alpha val="0"/>
                </a:schemeClr>
              </a:gs>
              <a:gs pos="100000">
                <a:schemeClr val="tx2">
                  <a:lumMod val="75000"/>
                  <a:alpha val="10000"/>
                </a:schemeClr>
              </a:gs>
            </a:gsLst>
            <a:lin ang="8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83F42BA-1034-408D-B086-093233DB2E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259539" y="317578"/>
            <a:ext cx="548640" cy="549007"/>
            <a:chOff x="7029447" y="3514725"/>
            <a:chExt cx="1285875" cy="549007"/>
          </a:xfrm>
        </p:grpSpPr>
        <p:cxnSp>
          <p:nvCxnSpPr>
            <p:cNvPr id="73" name="Straight Connector 45">
              <a:extLst>
                <a:ext uri="{FF2B5EF4-FFF2-40B4-BE49-F238E27FC236}">
                  <a16:creationId xmlns:a16="http://schemas.microsoft.com/office/drawing/2014/main" id="{52BFC992-91E4-4749-B5D0-C8F68A98980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514725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75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46">
              <a:extLst>
                <a:ext uri="{FF2B5EF4-FFF2-40B4-BE49-F238E27FC236}">
                  <a16:creationId xmlns:a16="http://schemas.microsoft.com/office/drawing/2014/main" id="{ADB05220-5956-4A4D-880E-7EBBD3BA3C4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697727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75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669DC6F1-BAF3-4CEB-A764-2F081E75D5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880729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75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48">
              <a:extLst>
                <a:ext uri="{FF2B5EF4-FFF2-40B4-BE49-F238E27FC236}">
                  <a16:creationId xmlns:a16="http://schemas.microsoft.com/office/drawing/2014/main" id="{08D06A66-1F58-4BA6-B98F-E6C14C428CF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4063732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75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974D611A-9EFC-4031-B648-1961EDB3E5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5400000">
            <a:off x="616345" y="5940560"/>
            <a:ext cx="1285875" cy="549007"/>
            <a:chOff x="7029447" y="3514725"/>
            <a:chExt cx="1285875" cy="549007"/>
          </a:xfrm>
        </p:grpSpPr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C9AC708A-F3BF-4039-B7A7-DB9FD97755E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514725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50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3327B70B-65A8-495F-B974-1652DC04921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697727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50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EF05EF9C-4F7D-4684-BD0C-00D6C9B01DC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880729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50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56420C76-CB08-403B-B9E6-5CD954532E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4063732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50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B8434889-7EC9-4E8C-8D57-8D8CD2A5C5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9640" y="630936"/>
            <a:ext cx="4767065" cy="5531185"/>
          </a:xfrm>
          <a:noFill/>
        </p:spPr>
        <p:txBody>
          <a:bodyPr anchor="ctr">
            <a:normAutofit/>
          </a:bodyPr>
          <a:lstStyle/>
          <a:p>
            <a:pPr algn="l"/>
            <a:r>
              <a:rPr lang="en-US" sz="4800" dirty="0">
                <a:solidFill>
                  <a:schemeClr val="bg1"/>
                </a:solidFill>
              </a:rPr>
              <a:t>RRR|Chive: Backing up and Migrating ITSM Configuration Data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E613441A-02A0-4917-AC98-296A4AD910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801066" y="497785"/>
            <a:ext cx="5678424" cy="5674840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20000"/>
                </a:schemeClr>
              </a:gs>
              <a:gs pos="100000">
                <a:schemeClr val="tx1">
                  <a:alpha val="10000"/>
                </a:schemeClr>
              </a:gs>
            </a:gsLst>
            <a:lin ang="8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5328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5112AC23-F046-4DC5-9B92-07CA6CC7C5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75AAFE7-143D-45AC-B616-09521E0F55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tx1">
              <a:alpha val="5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BA5DB72-E109-4D37-B6DD-C328D53970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1" y="6140785"/>
            <a:ext cx="6095997" cy="711252"/>
          </a:xfrm>
          <a:prstGeom prst="rect">
            <a:avLst/>
          </a:prstGeom>
          <a:gradFill flip="none" rotWithShape="1">
            <a:gsLst>
              <a:gs pos="10000">
                <a:schemeClr val="tx2">
                  <a:lumMod val="50000"/>
                  <a:alpha val="10000"/>
                </a:scheme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lin ang="8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7C34EE77-74D1-42B4-801B-40B35A68C1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" y="2075420"/>
            <a:ext cx="12048729" cy="4093306"/>
            <a:chOff x="1" y="2075420"/>
            <a:chExt cx="12048729" cy="4093306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12152B4E-1BCF-43D1-814C-F560CEB522B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4500000">
              <a:off x="7942191" y="2507571"/>
              <a:ext cx="3563871" cy="3563871"/>
            </a:xfrm>
            <a:prstGeom prst="ellipse">
              <a:avLst/>
            </a:prstGeom>
            <a:noFill/>
            <a:ln w="31750">
              <a:gradFill>
                <a:gsLst>
                  <a:gs pos="0">
                    <a:schemeClr val="tx2">
                      <a:lumMod val="60000"/>
                      <a:lumOff val="40000"/>
                      <a:alpha val="10000"/>
                    </a:schemeClr>
                  </a:gs>
                  <a:gs pos="100000">
                    <a:schemeClr val="tx2">
                      <a:lumMod val="50000"/>
                      <a:alpha val="20000"/>
                    </a:schemeClr>
                  </a:gs>
                </a:gsLst>
                <a:lin ang="5400000" scaled="1"/>
              </a:gra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95486774-B7FC-480F-9AAF-9F55F4C436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0435065" y="4048931"/>
              <a:ext cx="1381607" cy="1381607"/>
            </a:xfrm>
            <a:prstGeom prst="ellipse">
              <a:avLst/>
            </a:prstGeom>
            <a:noFill/>
            <a:ln w="31750">
              <a:gradFill>
                <a:gsLst>
                  <a:gs pos="0">
                    <a:schemeClr val="tx2">
                      <a:lumMod val="60000"/>
                      <a:lumOff val="40000"/>
                      <a:alpha val="20000"/>
                    </a:schemeClr>
                  </a:gs>
                  <a:gs pos="100000">
                    <a:schemeClr val="tx2">
                      <a:lumMod val="50000"/>
                      <a:alpha val="20000"/>
                    </a:schemeClr>
                  </a:gs>
                </a:gsLst>
                <a:lin ang="5400000" scaled="1"/>
              </a:gra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A8FA6A4C-BA1F-4EF8-B3BD-F28CB66DE66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" y="2075420"/>
              <a:ext cx="3144364" cy="3144364"/>
            </a:xfrm>
            <a:prstGeom prst="ellipse">
              <a:avLst/>
            </a:prstGeom>
            <a:gradFill>
              <a:gsLst>
                <a:gs pos="0">
                  <a:schemeClr val="tx2">
                    <a:lumMod val="75000"/>
                    <a:alpha val="20000"/>
                  </a:schemeClr>
                </a:gs>
                <a:gs pos="100000">
                  <a:schemeClr val="tx2">
                    <a:lumMod val="50000"/>
                    <a:alpha val="1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4BF89DB3-EA73-4FD0-AACB-5FE32C1499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2600000">
              <a:off x="10150845" y="4270841"/>
              <a:ext cx="1897885" cy="1897885"/>
            </a:xfrm>
            <a:prstGeom prst="ellipse">
              <a:avLst/>
            </a:prstGeom>
            <a:gradFill>
              <a:gsLst>
                <a:gs pos="0">
                  <a:schemeClr val="tx2">
                    <a:lumMod val="75000"/>
                    <a:alpha val="10000"/>
                  </a:schemeClr>
                </a:gs>
                <a:gs pos="100000">
                  <a:schemeClr val="tx2">
                    <a:lumMod val="75000"/>
                    <a:alpha val="2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CBAB203A-25C6-422F-9DB6-C69F0EE9F6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4500000">
              <a:off x="2046780" y="3040492"/>
              <a:ext cx="2579322" cy="2579322"/>
            </a:xfrm>
            <a:prstGeom prst="ellipse">
              <a:avLst/>
            </a:prstGeom>
            <a:noFill/>
            <a:ln w="31750">
              <a:gradFill>
                <a:gsLst>
                  <a:gs pos="0">
                    <a:schemeClr val="tx2">
                      <a:lumMod val="60000"/>
                      <a:lumOff val="40000"/>
                      <a:alpha val="20000"/>
                    </a:schemeClr>
                  </a:gs>
                  <a:gs pos="100000">
                    <a:schemeClr val="tx2">
                      <a:lumMod val="50000"/>
                      <a:alpha val="20000"/>
                    </a:schemeClr>
                  </a:gs>
                </a:gsLst>
                <a:lin ang="5400000" scaled="1"/>
              </a:gra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574730A1-7A3A-4ACF-965D-A6DCEC7DBE4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4500000">
              <a:off x="2224640" y="3193975"/>
              <a:ext cx="2243193" cy="2243193"/>
            </a:xfrm>
            <a:prstGeom prst="ellipse">
              <a:avLst/>
            </a:prstGeom>
            <a:noFill/>
            <a:ln w="31750">
              <a:gradFill>
                <a:gsLst>
                  <a:gs pos="0">
                    <a:schemeClr val="tx2">
                      <a:lumMod val="60000"/>
                      <a:lumOff val="40000"/>
                      <a:alpha val="10000"/>
                    </a:schemeClr>
                  </a:gs>
                  <a:gs pos="100000">
                    <a:schemeClr val="tx2">
                      <a:lumMod val="50000"/>
                      <a:alpha val="1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EB2D1A1F-B200-4444-AE01-EFC97AF7B5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0438144" y="1042604"/>
            <a:ext cx="2796461" cy="711252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alpha val="0"/>
                </a:schemeClr>
              </a:gs>
              <a:gs pos="100000">
                <a:schemeClr val="tx2">
                  <a:lumMod val="75000"/>
                  <a:alpha val="10000"/>
                </a:schemeClr>
              </a:gs>
            </a:gsLst>
            <a:lin ang="8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70E4CB9D-2256-4786-8DDF-ADFBF35337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259539" y="317578"/>
            <a:ext cx="548640" cy="549007"/>
            <a:chOff x="7029447" y="3514725"/>
            <a:chExt cx="1285875" cy="549007"/>
          </a:xfrm>
        </p:grpSpPr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180841E3-DFCC-429A-B907-8B06EDB1E9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514725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75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F54698A1-0C53-4620-97E1-B4689288CFD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697727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75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CDBDFF7F-BD40-4085-952D-F6EC5908D9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880729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75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9F29CA06-4FE5-44A6-8D40-A9C36449CE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4063732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75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568E6F37-AE05-46BF-A77F-5505926E92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5400000">
            <a:off x="616345" y="5940560"/>
            <a:ext cx="1285875" cy="549007"/>
            <a:chOff x="7029447" y="3514725"/>
            <a:chExt cx="1285875" cy="549007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8D6F5ECB-975C-4A38-BD48-A3C2B38E9E7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514725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50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8BF36011-C922-4FD6-B09D-781A87054B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697727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50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F1FD3DC2-6A33-4C9E-B0F5-5D6209717F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880729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50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0E4F800E-82BC-4AEF-9F07-7F95C8B8C3D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4063732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50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BF0647CE-A561-486E-898E-B64B4D0BD6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94" y="286863"/>
            <a:ext cx="4989918" cy="1213358"/>
          </a:xfrm>
          <a:noFill/>
        </p:spPr>
        <p:txBody>
          <a:bodyPr anchor="ctr">
            <a:normAutofit fontScale="90000"/>
          </a:bodyPr>
          <a:lstStyle/>
          <a:p>
            <a:r>
              <a:rPr lang="en-US" sz="4800" dirty="0">
                <a:solidFill>
                  <a:schemeClr val="bg1"/>
                </a:solidFill>
              </a:rPr>
              <a:t>Syncing Companies from PROD to QA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C8D9C5DD-B8B3-46A0-8FBC-EE462F96C4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801066" y="497785"/>
            <a:ext cx="5678424" cy="5674840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20000"/>
                </a:schemeClr>
              </a:gs>
              <a:gs pos="100000">
                <a:schemeClr val="tx1">
                  <a:alpha val="10000"/>
                </a:schemeClr>
              </a:gs>
            </a:gsLst>
            <a:lin ang="8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4C22DE1-7A6B-465B-B255-8B68B31274ED}"/>
              </a:ext>
            </a:extLst>
          </p:cNvPr>
          <p:cNvSpPr txBox="1"/>
          <p:nvPr/>
        </p:nvSpPr>
        <p:spPr>
          <a:xfrm>
            <a:off x="5771525" y="1009333"/>
            <a:ext cx="35403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Post-sync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D1DDE00-14A3-4E03-805E-2D37164081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02" y="1470998"/>
            <a:ext cx="10702051" cy="5261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1795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5112AC23-F046-4DC5-9B92-07CA6CC7C5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75AAFE7-143D-45AC-B616-09521E0F55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tx1">
              <a:alpha val="5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BA5DB72-E109-4D37-B6DD-C328D53970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1" y="6140785"/>
            <a:ext cx="6095997" cy="711252"/>
          </a:xfrm>
          <a:prstGeom prst="rect">
            <a:avLst/>
          </a:prstGeom>
          <a:gradFill flip="none" rotWithShape="1">
            <a:gsLst>
              <a:gs pos="10000">
                <a:schemeClr val="tx2">
                  <a:lumMod val="50000"/>
                  <a:alpha val="10000"/>
                </a:scheme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lin ang="8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7C34EE77-74D1-42B4-801B-40B35A68C1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" y="2075420"/>
            <a:ext cx="12048729" cy="4093306"/>
            <a:chOff x="1" y="2075420"/>
            <a:chExt cx="12048729" cy="4093306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12152B4E-1BCF-43D1-814C-F560CEB522B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4500000">
              <a:off x="7942191" y="2507571"/>
              <a:ext cx="3563871" cy="3563871"/>
            </a:xfrm>
            <a:prstGeom prst="ellipse">
              <a:avLst/>
            </a:prstGeom>
            <a:noFill/>
            <a:ln w="31750">
              <a:gradFill>
                <a:gsLst>
                  <a:gs pos="0">
                    <a:schemeClr val="tx2">
                      <a:lumMod val="60000"/>
                      <a:lumOff val="40000"/>
                      <a:alpha val="10000"/>
                    </a:schemeClr>
                  </a:gs>
                  <a:gs pos="100000">
                    <a:schemeClr val="tx2">
                      <a:lumMod val="50000"/>
                      <a:alpha val="20000"/>
                    </a:schemeClr>
                  </a:gs>
                </a:gsLst>
                <a:lin ang="5400000" scaled="1"/>
              </a:gra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95486774-B7FC-480F-9AAF-9F55F4C436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0435065" y="4048931"/>
              <a:ext cx="1381607" cy="1381607"/>
            </a:xfrm>
            <a:prstGeom prst="ellipse">
              <a:avLst/>
            </a:prstGeom>
            <a:noFill/>
            <a:ln w="31750">
              <a:gradFill>
                <a:gsLst>
                  <a:gs pos="0">
                    <a:schemeClr val="tx2">
                      <a:lumMod val="60000"/>
                      <a:lumOff val="40000"/>
                      <a:alpha val="20000"/>
                    </a:schemeClr>
                  </a:gs>
                  <a:gs pos="100000">
                    <a:schemeClr val="tx2">
                      <a:lumMod val="50000"/>
                      <a:alpha val="20000"/>
                    </a:schemeClr>
                  </a:gs>
                </a:gsLst>
                <a:lin ang="5400000" scaled="1"/>
              </a:gra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A8FA6A4C-BA1F-4EF8-B3BD-F28CB66DE66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" y="2075420"/>
              <a:ext cx="3144364" cy="3144364"/>
            </a:xfrm>
            <a:prstGeom prst="ellipse">
              <a:avLst/>
            </a:prstGeom>
            <a:gradFill>
              <a:gsLst>
                <a:gs pos="0">
                  <a:schemeClr val="tx2">
                    <a:lumMod val="75000"/>
                    <a:alpha val="20000"/>
                  </a:schemeClr>
                </a:gs>
                <a:gs pos="100000">
                  <a:schemeClr val="tx2">
                    <a:lumMod val="50000"/>
                    <a:alpha val="1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4BF89DB3-EA73-4FD0-AACB-5FE32C1499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2600000">
              <a:off x="10150845" y="4270841"/>
              <a:ext cx="1897885" cy="1897885"/>
            </a:xfrm>
            <a:prstGeom prst="ellipse">
              <a:avLst/>
            </a:prstGeom>
            <a:gradFill>
              <a:gsLst>
                <a:gs pos="0">
                  <a:schemeClr val="tx2">
                    <a:lumMod val="75000"/>
                    <a:alpha val="10000"/>
                  </a:schemeClr>
                </a:gs>
                <a:gs pos="100000">
                  <a:schemeClr val="tx2">
                    <a:lumMod val="75000"/>
                    <a:alpha val="2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CBAB203A-25C6-422F-9DB6-C69F0EE9F6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4500000">
              <a:off x="2046780" y="3040492"/>
              <a:ext cx="2579322" cy="2579322"/>
            </a:xfrm>
            <a:prstGeom prst="ellipse">
              <a:avLst/>
            </a:prstGeom>
            <a:noFill/>
            <a:ln w="31750">
              <a:gradFill>
                <a:gsLst>
                  <a:gs pos="0">
                    <a:schemeClr val="tx2">
                      <a:lumMod val="60000"/>
                      <a:lumOff val="40000"/>
                      <a:alpha val="20000"/>
                    </a:schemeClr>
                  </a:gs>
                  <a:gs pos="100000">
                    <a:schemeClr val="tx2">
                      <a:lumMod val="50000"/>
                      <a:alpha val="20000"/>
                    </a:schemeClr>
                  </a:gs>
                </a:gsLst>
                <a:lin ang="5400000" scaled="1"/>
              </a:gra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574730A1-7A3A-4ACF-965D-A6DCEC7DBE4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4500000">
              <a:off x="2224640" y="3193975"/>
              <a:ext cx="2243193" cy="2243193"/>
            </a:xfrm>
            <a:prstGeom prst="ellipse">
              <a:avLst/>
            </a:prstGeom>
            <a:noFill/>
            <a:ln w="31750">
              <a:gradFill>
                <a:gsLst>
                  <a:gs pos="0">
                    <a:schemeClr val="tx2">
                      <a:lumMod val="60000"/>
                      <a:lumOff val="40000"/>
                      <a:alpha val="10000"/>
                    </a:schemeClr>
                  </a:gs>
                  <a:gs pos="100000">
                    <a:schemeClr val="tx2">
                      <a:lumMod val="50000"/>
                      <a:alpha val="1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EB2D1A1F-B200-4444-AE01-EFC97AF7B5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0438144" y="1042604"/>
            <a:ext cx="2796461" cy="711252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alpha val="0"/>
                </a:schemeClr>
              </a:gs>
              <a:gs pos="100000">
                <a:schemeClr val="tx2">
                  <a:lumMod val="75000"/>
                  <a:alpha val="10000"/>
                </a:schemeClr>
              </a:gs>
            </a:gsLst>
            <a:lin ang="8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70E4CB9D-2256-4786-8DDF-ADFBF35337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259539" y="317578"/>
            <a:ext cx="548640" cy="549007"/>
            <a:chOff x="7029447" y="3514725"/>
            <a:chExt cx="1285875" cy="549007"/>
          </a:xfrm>
        </p:grpSpPr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180841E3-DFCC-429A-B907-8B06EDB1E9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514725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75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F54698A1-0C53-4620-97E1-B4689288CFD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697727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75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CDBDFF7F-BD40-4085-952D-F6EC5908D9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880729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75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9F29CA06-4FE5-44A6-8D40-A9C36449CE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4063732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75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568E6F37-AE05-46BF-A77F-5505926E92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5400000">
            <a:off x="616345" y="5940560"/>
            <a:ext cx="1285875" cy="549007"/>
            <a:chOff x="7029447" y="3514725"/>
            <a:chExt cx="1285875" cy="549007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8D6F5ECB-975C-4A38-BD48-A3C2B38E9E7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514725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50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8BF36011-C922-4FD6-B09D-781A87054B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697727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50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F1FD3DC2-6A33-4C9E-B0F5-5D6209717F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880729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50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0E4F800E-82BC-4AEF-9F07-7F95C8B8C3D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4063732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50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BF0647CE-A561-486E-898E-B64B4D0BD6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93" y="286863"/>
            <a:ext cx="10027071" cy="890491"/>
          </a:xfrm>
          <a:noFill/>
        </p:spPr>
        <p:txBody>
          <a:bodyPr anchor="ctr">
            <a:normAutofit/>
          </a:bodyPr>
          <a:lstStyle/>
          <a:p>
            <a:r>
              <a:rPr lang="en-US" sz="4800" dirty="0">
                <a:solidFill>
                  <a:schemeClr val="bg1"/>
                </a:solidFill>
              </a:rPr>
              <a:t>Sync Commands, Using primarykey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C8D9C5DD-B8B3-46A0-8FBC-EE462F96C4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801066" y="497785"/>
            <a:ext cx="5678424" cy="5674840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20000"/>
                </a:schemeClr>
              </a:gs>
              <a:gs pos="100000">
                <a:schemeClr val="tx1">
                  <a:alpha val="10000"/>
                </a:schemeClr>
              </a:gs>
            </a:gsLst>
            <a:lin ang="8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7F497D-AAE4-4697-A372-77183F4BE5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3652" y="1187822"/>
            <a:ext cx="11943348" cy="1176748"/>
          </a:xfrm>
          <a:noFill/>
        </p:spPr>
        <p:txBody>
          <a:bodyPr anchor="ctr">
            <a:normAutofit/>
          </a:bodyPr>
          <a:lstStyle/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bg1"/>
                </a:solidFill>
                <a:latin typeface="Calibri" panose="020F0502020204030204" pitchFamily="34" charset="0"/>
              </a:rPr>
              <a:t>Included is an example using the </a:t>
            </a:r>
            <a:r>
              <a:rPr lang="en-US" sz="1800" dirty="0">
                <a:solidFill>
                  <a:schemeClr val="accent6"/>
                </a:solidFill>
                <a:latin typeface="Calibri" panose="020F0502020204030204" pitchFamily="34" charset="0"/>
              </a:rPr>
              <a:t>primarykey</a:t>
            </a:r>
            <a:r>
              <a:rPr lang="en-US" sz="1800" dirty="0">
                <a:solidFill>
                  <a:schemeClr val="bg1"/>
                </a:solidFill>
                <a:latin typeface="Calibri" panose="020F0502020204030204" pitchFamily="34" charset="0"/>
              </a:rPr>
              <a:t> functionality in RRR|Chive</a:t>
            </a:r>
            <a:endParaRPr lang="en-US" sz="1200" dirty="0">
              <a:solidFill>
                <a:schemeClr val="accent6"/>
              </a:solidFill>
              <a:latin typeface="Calibri" panose="020F0502020204030204" pitchFamily="34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1200" dirty="0">
              <a:solidFill>
                <a:schemeClr val="accent6"/>
              </a:solidFill>
              <a:latin typeface="Calibri" panose="020F0502020204030204" pitchFamily="34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solidFill>
                  <a:schemeClr val="accent6"/>
                </a:solidFill>
                <a:latin typeface="Calibri" panose="020F0502020204030204" pitchFamily="34" charset="0"/>
              </a:rPr>
              <a:t>rrrchive.exe "J:\Lab\RRRChive\Config\RRR_34_Chive.SyncRRRChiveDemo.cfg" &gt;&gt; D:\rrrchive\Logs\RRR_34_Chive.SyncRRRChiveDemo.log</a:t>
            </a:r>
          </a:p>
          <a:p>
            <a:pPr lvl="1"/>
            <a:endParaRPr lang="en-US" sz="1800" dirty="0">
              <a:solidFill>
                <a:schemeClr val="bg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71069E8-0921-4252-BE4D-47921BEBA3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457" y="2034162"/>
            <a:ext cx="11674164" cy="3636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09467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5112AC23-F046-4DC5-9B92-07CA6CC7C5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75AAFE7-143D-45AC-B616-09521E0F55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tx1">
              <a:alpha val="5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BA5DB72-E109-4D37-B6DD-C328D53970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1" y="6140785"/>
            <a:ext cx="6095997" cy="711252"/>
          </a:xfrm>
          <a:prstGeom prst="rect">
            <a:avLst/>
          </a:prstGeom>
          <a:gradFill flip="none" rotWithShape="1">
            <a:gsLst>
              <a:gs pos="10000">
                <a:schemeClr val="tx2">
                  <a:lumMod val="50000"/>
                  <a:alpha val="10000"/>
                </a:scheme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lin ang="8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7C34EE77-74D1-42B4-801B-40B35A68C1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" y="2075420"/>
            <a:ext cx="12048729" cy="4093306"/>
            <a:chOff x="1" y="2075420"/>
            <a:chExt cx="12048729" cy="4093306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12152B4E-1BCF-43D1-814C-F560CEB522B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4500000">
              <a:off x="7942191" y="2507571"/>
              <a:ext cx="3563871" cy="3563871"/>
            </a:xfrm>
            <a:prstGeom prst="ellipse">
              <a:avLst/>
            </a:prstGeom>
            <a:noFill/>
            <a:ln w="31750">
              <a:gradFill>
                <a:gsLst>
                  <a:gs pos="0">
                    <a:schemeClr val="tx2">
                      <a:lumMod val="60000"/>
                      <a:lumOff val="40000"/>
                      <a:alpha val="10000"/>
                    </a:schemeClr>
                  </a:gs>
                  <a:gs pos="100000">
                    <a:schemeClr val="tx2">
                      <a:lumMod val="50000"/>
                      <a:alpha val="20000"/>
                    </a:schemeClr>
                  </a:gs>
                </a:gsLst>
                <a:lin ang="5400000" scaled="1"/>
              </a:gra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95486774-B7FC-480F-9AAF-9F55F4C436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0435065" y="4048931"/>
              <a:ext cx="1381607" cy="1381607"/>
            </a:xfrm>
            <a:prstGeom prst="ellipse">
              <a:avLst/>
            </a:prstGeom>
            <a:noFill/>
            <a:ln w="31750">
              <a:gradFill>
                <a:gsLst>
                  <a:gs pos="0">
                    <a:schemeClr val="tx2">
                      <a:lumMod val="60000"/>
                      <a:lumOff val="40000"/>
                      <a:alpha val="20000"/>
                    </a:schemeClr>
                  </a:gs>
                  <a:gs pos="100000">
                    <a:schemeClr val="tx2">
                      <a:lumMod val="50000"/>
                      <a:alpha val="20000"/>
                    </a:schemeClr>
                  </a:gs>
                </a:gsLst>
                <a:lin ang="5400000" scaled="1"/>
              </a:gra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A8FA6A4C-BA1F-4EF8-B3BD-F28CB66DE66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" y="2075420"/>
              <a:ext cx="3144364" cy="3144364"/>
            </a:xfrm>
            <a:prstGeom prst="ellipse">
              <a:avLst/>
            </a:prstGeom>
            <a:gradFill>
              <a:gsLst>
                <a:gs pos="0">
                  <a:schemeClr val="tx2">
                    <a:lumMod val="75000"/>
                    <a:alpha val="20000"/>
                  </a:schemeClr>
                </a:gs>
                <a:gs pos="100000">
                  <a:schemeClr val="tx2">
                    <a:lumMod val="50000"/>
                    <a:alpha val="1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4BF89DB3-EA73-4FD0-AACB-5FE32C1499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2600000">
              <a:off x="10150845" y="4270841"/>
              <a:ext cx="1897885" cy="1897885"/>
            </a:xfrm>
            <a:prstGeom prst="ellipse">
              <a:avLst/>
            </a:prstGeom>
            <a:gradFill>
              <a:gsLst>
                <a:gs pos="0">
                  <a:schemeClr val="tx2">
                    <a:lumMod val="75000"/>
                    <a:alpha val="10000"/>
                  </a:schemeClr>
                </a:gs>
                <a:gs pos="100000">
                  <a:schemeClr val="tx2">
                    <a:lumMod val="75000"/>
                    <a:alpha val="2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CBAB203A-25C6-422F-9DB6-C69F0EE9F6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4500000">
              <a:off x="2046780" y="3040492"/>
              <a:ext cx="2579322" cy="2579322"/>
            </a:xfrm>
            <a:prstGeom prst="ellipse">
              <a:avLst/>
            </a:prstGeom>
            <a:noFill/>
            <a:ln w="31750">
              <a:gradFill>
                <a:gsLst>
                  <a:gs pos="0">
                    <a:schemeClr val="tx2">
                      <a:lumMod val="60000"/>
                      <a:lumOff val="40000"/>
                      <a:alpha val="20000"/>
                    </a:schemeClr>
                  </a:gs>
                  <a:gs pos="100000">
                    <a:schemeClr val="tx2">
                      <a:lumMod val="50000"/>
                      <a:alpha val="20000"/>
                    </a:schemeClr>
                  </a:gs>
                </a:gsLst>
                <a:lin ang="5400000" scaled="1"/>
              </a:gra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574730A1-7A3A-4ACF-965D-A6DCEC7DBE4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4500000">
              <a:off x="2224640" y="3193975"/>
              <a:ext cx="2243193" cy="2243193"/>
            </a:xfrm>
            <a:prstGeom prst="ellipse">
              <a:avLst/>
            </a:prstGeom>
            <a:noFill/>
            <a:ln w="31750">
              <a:gradFill>
                <a:gsLst>
                  <a:gs pos="0">
                    <a:schemeClr val="tx2">
                      <a:lumMod val="60000"/>
                      <a:lumOff val="40000"/>
                      <a:alpha val="10000"/>
                    </a:schemeClr>
                  </a:gs>
                  <a:gs pos="100000">
                    <a:schemeClr val="tx2">
                      <a:lumMod val="50000"/>
                      <a:alpha val="1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EB2D1A1F-B200-4444-AE01-EFC97AF7B5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0438144" y="1042604"/>
            <a:ext cx="2796461" cy="711252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alpha val="0"/>
                </a:schemeClr>
              </a:gs>
              <a:gs pos="100000">
                <a:schemeClr val="tx2">
                  <a:lumMod val="75000"/>
                  <a:alpha val="10000"/>
                </a:schemeClr>
              </a:gs>
            </a:gsLst>
            <a:lin ang="8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70E4CB9D-2256-4786-8DDF-ADFBF35337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259539" y="317578"/>
            <a:ext cx="548640" cy="549007"/>
            <a:chOff x="7029447" y="3514725"/>
            <a:chExt cx="1285875" cy="549007"/>
          </a:xfrm>
        </p:grpSpPr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180841E3-DFCC-429A-B907-8B06EDB1E9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514725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75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F54698A1-0C53-4620-97E1-B4689288CFD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697727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75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CDBDFF7F-BD40-4085-952D-F6EC5908D9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880729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75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9F29CA06-4FE5-44A6-8D40-A9C36449CE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4063732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75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568E6F37-AE05-46BF-A77F-5505926E92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5400000">
            <a:off x="616345" y="5940560"/>
            <a:ext cx="1285875" cy="549007"/>
            <a:chOff x="7029447" y="3514725"/>
            <a:chExt cx="1285875" cy="549007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8D6F5ECB-975C-4A38-BD48-A3C2B38E9E7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514725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50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8BF36011-C922-4FD6-B09D-781A87054B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697727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50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F1FD3DC2-6A33-4C9E-B0F5-5D6209717F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880729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50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0E4F800E-82BC-4AEF-9F07-7F95C8B8C3D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4063732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50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BF0647CE-A561-486E-898E-B64B4D0BD6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93" y="286863"/>
            <a:ext cx="10027071" cy="890491"/>
          </a:xfrm>
          <a:noFill/>
        </p:spPr>
        <p:txBody>
          <a:bodyPr anchor="ctr">
            <a:normAutofit fontScale="90000"/>
          </a:bodyPr>
          <a:lstStyle/>
          <a:p>
            <a:r>
              <a:rPr lang="en-US" sz="4800" dirty="0">
                <a:solidFill>
                  <a:schemeClr val="bg1"/>
                </a:solidFill>
              </a:rPr>
              <a:t>Sync Commands, Using primarykey (CONT.)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C8D9C5DD-B8B3-46A0-8FBC-EE462F96C4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801066" y="497785"/>
            <a:ext cx="5678424" cy="5674840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20000"/>
                </a:schemeClr>
              </a:gs>
              <a:gs pos="100000">
                <a:schemeClr val="tx1">
                  <a:alpha val="10000"/>
                </a:schemeClr>
              </a:gs>
            </a:gsLst>
            <a:lin ang="8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7F497D-AAE4-4697-A372-77183F4BE5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3652" y="1187822"/>
            <a:ext cx="11943348" cy="1176748"/>
          </a:xfrm>
          <a:noFill/>
        </p:spPr>
        <p:txBody>
          <a:bodyPr anchor="ctr">
            <a:normAutofit/>
          </a:bodyPr>
          <a:lstStyle/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1200" dirty="0">
              <a:solidFill>
                <a:schemeClr val="accent6"/>
              </a:solidFill>
              <a:latin typeface="Calibri" panose="020F0502020204030204" pitchFamily="34" charset="0"/>
            </a:endParaRPr>
          </a:p>
          <a:p>
            <a:pPr lvl="1"/>
            <a:endParaRPr lang="en-US" sz="1800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7716566-E0AC-4197-AF6E-5E1863BDBD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604" y="1844294"/>
            <a:ext cx="11809420" cy="3430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52653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5112AC23-F046-4DC5-9B92-07CA6CC7C5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75AAFE7-143D-45AC-B616-09521E0F55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tx1">
              <a:alpha val="5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BA5DB72-E109-4D37-B6DD-C328D53970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1" y="6140785"/>
            <a:ext cx="6095997" cy="711252"/>
          </a:xfrm>
          <a:prstGeom prst="rect">
            <a:avLst/>
          </a:prstGeom>
          <a:gradFill flip="none" rotWithShape="1">
            <a:gsLst>
              <a:gs pos="10000">
                <a:schemeClr val="tx2">
                  <a:lumMod val="50000"/>
                  <a:alpha val="10000"/>
                </a:scheme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lin ang="8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7C34EE77-74D1-42B4-801B-40B35A68C1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" y="2075420"/>
            <a:ext cx="12048729" cy="4093306"/>
            <a:chOff x="1" y="2075420"/>
            <a:chExt cx="12048729" cy="4093306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12152B4E-1BCF-43D1-814C-F560CEB522B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4500000">
              <a:off x="7942191" y="2507571"/>
              <a:ext cx="3563871" cy="3563871"/>
            </a:xfrm>
            <a:prstGeom prst="ellipse">
              <a:avLst/>
            </a:prstGeom>
            <a:noFill/>
            <a:ln w="31750">
              <a:gradFill>
                <a:gsLst>
                  <a:gs pos="0">
                    <a:schemeClr val="tx2">
                      <a:lumMod val="60000"/>
                      <a:lumOff val="40000"/>
                      <a:alpha val="10000"/>
                    </a:schemeClr>
                  </a:gs>
                  <a:gs pos="100000">
                    <a:schemeClr val="tx2">
                      <a:lumMod val="50000"/>
                      <a:alpha val="20000"/>
                    </a:schemeClr>
                  </a:gs>
                </a:gsLst>
                <a:lin ang="5400000" scaled="1"/>
              </a:gra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95486774-B7FC-480F-9AAF-9F55F4C436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0435065" y="4048931"/>
              <a:ext cx="1381607" cy="1381607"/>
            </a:xfrm>
            <a:prstGeom prst="ellipse">
              <a:avLst/>
            </a:prstGeom>
            <a:noFill/>
            <a:ln w="31750">
              <a:gradFill>
                <a:gsLst>
                  <a:gs pos="0">
                    <a:schemeClr val="tx2">
                      <a:lumMod val="60000"/>
                      <a:lumOff val="40000"/>
                      <a:alpha val="20000"/>
                    </a:schemeClr>
                  </a:gs>
                  <a:gs pos="100000">
                    <a:schemeClr val="tx2">
                      <a:lumMod val="50000"/>
                      <a:alpha val="20000"/>
                    </a:schemeClr>
                  </a:gs>
                </a:gsLst>
                <a:lin ang="5400000" scaled="1"/>
              </a:gra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A8FA6A4C-BA1F-4EF8-B3BD-F28CB66DE66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" y="2075420"/>
              <a:ext cx="3144364" cy="3144364"/>
            </a:xfrm>
            <a:prstGeom prst="ellipse">
              <a:avLst/>
            </a:prstGeom>
            <a:gradFill>
              <a:gsLst>
                <a:gs pos="0">
                  <a:schemeClr val="tx2">
                    <a:lumMod val="75000"/>
                    <a:alpha val="20000"/>
                  </a:schemeClr>
                </a:gs>
                <a:gs pos="100000">
                  <a:schemeClr val="tx2">
                    <a:lumMod val="50000"/>
                    <a:alpha val="1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4BF89DB3-EA73-4FD0-AACB-5FE32C1499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2600000">
              <a:off x="10150845" y="4270841"/>
              <a:ext cx="1897885" cy="1897885"/>
            </a:xfrm>
            <a:prstGeom prst="ellipse">
              <a:avLst/>
            </a:prstGeom>
            <a:gradFill>
              <a:gsLst>
                <a:gs pos="0">
                  <a:schemeClr val="tx2">
                    <a:lumMod val="75000"/>
                    <a:alpha val="10000"/>
                  </a:schemeClr>
                </a:gs>
                <a:gs pos="100000">
                  <a:schemeClr val="tx2">
                    <a:lumMod val="75000"/>
                    <a:alpha val="2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CBAB203A-25C6-422F-9DB6-C69F0EE9F6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4500000">
              <a:off x="2046780" y="3040492"/>
              <a:ext cx="2579322" cy="2579322"/>
            </a:xfrm>
            <a:prstGeom prst="ellipse">
              <a:avLst/>
            </a:prstGeom>
            <a:noFill/>
            <a:ln w="31750">
              <a:gradFill>
                <a:gsLst>
                  <a:gs pos="0">
                    <a:schemeClr val="tx2">
                      <a:lumMod val="60000"/>
                      <a:lumOff val="40000"/>
                      <a:alpha val="20000"/>
                    </a:schemeClr>
                  </a:gs>
                  <a:gs pos="100000">
                    <a:schemeClr val="tx2">
                      <a:lumMod val="50000"/>
                      <a:alpha val="20000"/>
                    </a:schemeClr>
                  </a:gs>
                </a:gsLst>
                <a:lin ang="5400000" scaled="1"/>
              </a:gra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574730A1-7A3A-4ACF-965D-A6DCEC7DBE4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4500000">
              <a:off x="2224640" y="3193975"/>
              <a:ext cx="2243193" cy="2243193"/>
            </a:xfrm>
            <a:prstGeom prst="ellipse">
              <a:avLst/>
            </a:prstGeom>
            <a:noFill/>
            <a:ln w="31750">
              <a:gradFill>
                <a:gsLst>
                  <a:gs pos="0">
                    <a:schemeClr val="tx2">
                      <a:lumMod val="60000"/>
                      <a:lumOff val="40000"/>
                      <a:alpha val="10000"/>
                    </a:schemeClr>
                  </a:gs>
                  <a:gs pos="100000">
                    <a:schemeClr val="tx2">
                      <a:lumMod val="50000"/>
                      <a:alpha val="1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EB2D1A1F-B200-4444-AE01-EFC97AF7B5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0438144" y="1042604"/>
            <a:ext cx="2796461" cy="711252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alpha val="0"/>
                </a:schemeClr>
              </a:gs>
              <a:gs pos="100000">
                <a:schemeClr val="tx2">
                  <a:lumMod val="75000"/>
                  <a:alpha val="10000"/>
                </a:schemeClr>
              </a:gs>
            </a:gsLst>
            <a:lin ang="8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70E4CB9D-2256-4786-8DDF-ADFBF35337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259539" y="317578"/>
            <a:ext cx="548640" cy="549007"/>
            <a:chOff x="7029447" y="3514725"/>
            <a:chExt cx="1285875" cy="549007"/>
          </a:xfrm>
        </p:grpSpPr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180841E3-DFCC-429A-B907-8B06EDB1E9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514725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75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F54698A1-0C53-4620-97E1-B4689288CFD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697727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75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CDBDFF7F-BD40-4085-952D-F6EC5908D9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880729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75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9F29CA06-4FE5-44A6-8D40-A9C36449CE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4063732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75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568E6F37-AE05-46BF-A77F-5505926E92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5400000">
            <a:off x="616345" y="5940560"/>
            <a:ext cx="1285875" cy="549007"/>
            <a:chOff x="7029447" y="3514725"/>
            <a:chExt cx="1285875" cy="549007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8D6F5ECB-975C-4A38-BD48-A3C2B38E9E7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514725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50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8BF36011-C922-4FD6-B09D-781A87054B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697727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50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F1FD3DC2-6A33-4C9E-B0F5-5D6209717F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880729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50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0E4F800E-82BC-4AEF-9F07-7F95C8B8C3D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4063732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50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BF0647CE-A561-486E-898E-B64B4D0BD6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1344" y="159756"/>
            <a:ext cx="4989918" cy="1213358"/>
          </a:xfrm>
          <a:noFill/>
        </p:spPr>
        <p:txBody>
          <a:bodyPr anchor="ctr">
            <a:normAutofit/>
          </a:bodyPr>
          <a:lstStyle/>
          <a:p>
            <a:r>
              <a:rPr lang="en-US" sz="4800" dirty="0">
                <a:solidFill>
                  <a:schemeClr val="bg1"/>
                </a:solidFill>
              </a:rPr>
              <a:t>Included files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C8D9C5DD-B8B3-46A0-8FBC-EE462F96C4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801066" y="497785"/>
            <a:ext cx="5678424" cy="5674840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20000"/>
                </a:schemeClr>
              </a:gs>
              <a:gs pos="100000">
                <a:schemeClr val="tx1">
                  <a:alpha val="10000"/>
                </a:schemeClr>
              </a:gs>
            </a:gsLst>
            <a:lin ang="8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7F497D-AAE4-4697-A372-77183F4BE5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2801" y="1097712"/>
            <a:ext cx="11976267" cy="5543652"/>
          </a:xfrm>
          <a:noFill/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2900" dirty="0">
                <a:solidFill>
                  <a:schemeClr val="bg1"/>
                </a:solidFill>
              </a:rPr>
              <a:t>VRUG Demo RRR|Chive .cfg files</a:t>
            </a:r>
            <a:endParaRPr lang="en-US" sz="2200" dirty="0">
              <a:solidFill>
                <a:schemeClr val="bg1"/>
              </a:solidFill>
            </a:endParaRPr>
          </a:p>
          <a:p>
            <a:pPr lvl="1"/>
            <a:r>
              <a:rPr lang="en-US" sz="1800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RRR_01_Chive.BackupCompanyOrgAndSupportGrps_QA.cfg</a:t>
            </a:r>
          </a:p>
          <a:p>
            <a:pPr lvl="2"/>
            <a:r>
              <a:rPr lang="en-US" sz="1400" dirty="0">
                <a:solidFill>
                  <a:schemeClr val="bg1"/>
                </a:solidFill>
              </a:rPr>
              <a:t>Backup ITSM Company, Organization, Location, Support Group, Support Group Role and Approvers to .arx file</a:t>
            </a:r>
          </a:p>
          <a:p>
            <a:pPr lvl="1">
              <a:spcBef>
                <a:spcPts val="1200"/>
              </a:spcBef>
            </a:pPr>
            <a:r>
              <a:rPr lang="en-US" sz="1800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RRR_02_Chive.BackupCategorization_QA.cfg</a:t>
            </a:r>
          </a:p>
          <a:p>
            <a:pPr lvl="2"/>
            <a:r>
              <a:rPr lang="en-US" sz="1400" dirty="0">
                <a:solidFill>
                  <a:schemeClr val="bg1"/>
                </a:solidFill>
              </a:rPr>
              <a:t>Backup ITSM Operational Categorization and Product Categorization to .arx file</a:t>
            </a:r>
          </a:p>
          <a:p>
            <a:pPr lvl="1">
              <a:spcBef>
                <a:spcPts val="1200"/>
              </a:spcBef>
            </a:pPr>
            <a:r>
              <a:rPr lang="en-US" sz="1800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RRR_03_Chive.BackupPeople_QA.cfg</a:t>
            </a:r>
          </a:p>
          <a:p>
            <a:pPr lvl="2"/>
            <a:r>
              <a:rPr lang="en-US" sz="1400" dirty="0">
                <a:solidFill>
                  <a:schemeClr val="bg1"/>
                </a:solidFill>
              </a:rPr>
              <a:t>Backup ITSM People, People Permissions, People Bundled Licenses, People Asset Relationships, People Support Group memberships to .arx file</a:t>
            </a:r>
          </a:p>
          <a:p>
            <a:pPr lvl="2"/>
            <a:r>
              <a:rPr lang="en-US" sz="1400" dirty="0">
                <a:solidFill>
                  <a:schemeClr val="bg1"/>
                </a:solidFill>
              </a:rPr>
              <a:t>NOTE: this does not include the User form</a:t>
            </a:r>
          </a:p>
          <a:p>
            <a:pPr lvl="1">
              <a:spcBef>
                <a:spcPts val="1200"/>
              </a:spcBef>
            </a:pPr>
            <a:r>
              <a:rPr lang="en-US" sz="1800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RRR_31_Chive.SyncCompanyOrgAndSupportGrps.cfg</a:t>
            </a:r>
          </a:p>
          <a:p>
            <a:pPr lvl="2"/>
            <a:r>
              <a:rPr lang="en-US" sz="1400" dirty="0">
                <a:solidFill>
                  <a:schemeClr val="bg1"/>
                </a:solidFill>
              </a:rPr>
              <a:t>Sync ITSM Company, Organization, Location, Support Group, Support Group Role and Approvers between systems</a:t>
            </a:r>
          </a:p>
          <a:p>
            <a:pPr lvl="1">
              <a:spcBef>
                <a:spcPts val="1200"/>
              </a:spcBef>
            </a:pPr>
            <a:r>
              <a:rPr lang="en-US" sz="1800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RRR_32_Chive.SyncCategorization.cfg</a:t>
            </a:r>
          </a:p>
          <a:p>
            <a:pPr lvl="2"/>
            <a:r>
              <a:rPr lang="en-US" sz="1400" dirty="0">
                <a:solidFill>
                  <a:schemeClr val="bg1"/>
                </a:solidFill>
              </a:rPr>
              <a:t>Sync ITSM Operational Categorization and Product Categorization to between systems</a:t>
            </a:r>
          </a:p>
          <a:p>
            <a:pPr lvl="1">
              <a:spcBef>
                <a:spcPts val="1200"/>
              </a:spcBef>
            </a:pPr>
            <a:r>
              <a:rPr lang="en-US" sz="1800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RRR_33_Chive.SyncPeople.cfg</a:t>
            </a:r>
          </a:p>
          <a:p>
            <a:pPr lvl="2"/>
            <a:r>
              <a:rPr lang="en-US" sz="1400" dirty="0">
                <a:solidFill>
                  <a:schemeClr val="bg1"/>
                </a:solidFill>
              </a:rPr>
              <a:t>Sync ITSM People, People Permissions, People Bundled Licenses, People Asset Relationships, People Support Group memberships between systems</a:t>
            </a:r>
            <a:endParaRPr lang="en-US" sz="1800" dirty="0">
              <a:solidFill>
                <a:schemeClr val="bg1"/>
              </a:solidFill>
            </a:endParaRPr>
          </a:p>
          <a:p>
            <a:pPr lvl="2"/>
            <a:r>
              <a:rPr lang="en-US" sz="1400" dirty="0">
                <a:solidFill>
                  <a:schemeClr val="bg1"/>
                </a:solidFill>
              </a:rPr>
              <a:t>NOTE: this does not include the User form. The User records need to be exported/imported using BMC tools to prevent passwords from corrupting</a:t>
            </a:r>
          </a:p>
          <a:p>
            <a:pPr lvl="1">
              <a:spcBef>
                <a:spcPts val="1200"/>
              </a:spcBef>
            </a:pPr>
            <a:r>
              <a:rPr lang="en-US" sz="1800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RRR_34_Chive.SyncRRRChiveDemo.cfg</a:t>
            </a:r>
          </a:p>
          <a:p>
            <a:pPr lvl="2"/>
            <a:r>
              <a:rPr lang="en-US" sz="1400" dirty="0">
                <a:solidFill>
                  <a:schemeClr val="bg1"/>
                </a:solidFill>
              </a:rPr>
              <a:t>Sync data between two systems using a custom form to demonstrate the new RRR|Chive primarykey functionality</a:t>
            </a:r>
          </a:p>
        </p:txBody>
      </p:sp>
    </p:spTree>
    <p:extLst>
      <p:ext uri="{BB962C8B-B14F-4D97-AF65-F5344CB8AC3E}">
        <p14:creationId xmlns:p14="http://schemas.microsoft.com/office/powerpoint/2010/main" val="22701427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5112AC23-F046-4DC5-9B92-07CA6CC7C5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75AAFE7-143D-45AC-B616-09521E0F55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tx1">
              <a:alpha val="5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BA5DB72-E109-4D37-B6DD-C328D53970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1" y="6140785"/>
            <a:ext cx="6095997" cy="711252"/>
          </a:xfrm>
          <a:prstGeom prst="rect">
            <a:avLst/>
          </a:prstGeom>
          <a:gradFill flip="none" rotWithShape="1">
            <a:gsLst>
              <a:gs pos="10000">
                <a:schemeClr val="tx2">
                  <a:lumMod val="50000"/>
                  <a:alpha val="10000"/>
                </a:scheme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lin ang="8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7C34EE77-74D1-42B4-801B-40B35A68C1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" y="2075420"/>
            <a:ext cx="12048729" cy="4093306"/>
            <a:chOff x="1" y="2075420"/>
            <a:chExt cx="12048729" cy="4093306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12152B4E-1BCF-43D1-814C-F560CEB522B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4500000">
              <a:off x="7942191" y="2507571"/>
              <a:ext cx="3563871" cy="3563871"/>
            </a:xfrm>
            <a:prstGeom prst="ellipse">
              <a:avLst/>
            </a:prstGeom>
            <a:noFill/>
            <a:ln w="31750">
              <a:gradFill>
                <a:gsLst>
                  <a:gs pos="0">
                    <a:schemeClr val="tx2">
                      <a:lumMod val="60000"/>
                      <a:lumOff val="40000"/>
                      <a:alpha val="10000"/>
                    </a:schemeClr>
                  </a:gs>
                  <a:gs pos="100000">
                    <a:schemeClr val="tx2">
                      <a:lumMod val="50000"/>
                      <a:alpha val="20000"/>
                    </a:schemeClr>
                  </a:gs>
                </a:gsLst>
                <a:lin ang="5400000" scaled="1"/>
              </a:gra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95486774-B7FC-480F-9AAF-9F55F4C436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0435065" y="4048931"/>
              <a:ext cx="1381607" cy="1381607"/>
            </a:xfrm>
            <a:prstGeom prst="ellipse">
              <a:avLst/>
            </a:prstGeom>
            <a:noFill/>
            <a:ln w="31750">
              <a:gradFill>
                <a:gsLst>
                  <a:gs pos="0">
                    <a:schemeClr val="tx2">
                      <a:lumMod val="60000"/>
                      <a:lumOff val="40000"/>
                      <a:alpha val="20000"/>
                    </a:schemeClr>
                  </a:gs>
                  <a:gs pos="100000">
                    <a:schemeClr val="tx2">
                      <a:lumMod val="50000"/>
                      <a:alpha val="20000"/>
                    </a:schemeClr>
                  </a:gs>
                </a:gsLst>
                <a:lin ang="5400000" scaled="1"/>
              </a:gra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A8FA6A4C-BA1F-4EF8-B3BD-F28CB66DE66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" y="2075420"/>
              <a:ext cx="3144364" cy="3144364"/>
            </a:xfrm>
            <a:prstGeom prst="ellipse">
              <a:avLst/>
            </a:prstGeom>
            <a:gradFill>
              <a:gsLst>
                <a:gs pos="0">
                  <a:schemeClr val="tx2">
                    <a:lumMod val="75000"/>
                    <a:alpha val="20000"/>
                  </a:schemeClr>
                </a:gs>
                <a:gs pos="100000">
                  <a:schemeClr val="tx2">
                    <a:lumMod val="50000"/>
                    <a:alpha val="1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4BF89DB3-EA73-4FD0-AACB-5FE32C1499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2600000">
              <a:off x="10150845" y="4270841"/>
              <a:ext cx="1897885" cy="1897885"/>
            </a:xfrm>
            <a:prstGeom prst="ellipse">
              <a:avLst/>
            </a:prstGeom>
            <a:gradFill>
              <a:gsLst>
                <a:gs pos="0">
                  <a:schemeClr val="tx2">
                    <a:lumMod val="75000"/>
                    <a:alpha val="10000"/>
                  </a:schemeClr>
                </a:gs>
                <a:gs pos="100000">
                  <a:schemeClr val="tx2">
                    <a:lumMod val="75000"/>
                    <a:alpha val="2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CBAB203A-25C6-422F-9DB6-C69F0EE9F6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4500000">
              <a:off x="2046780" y="3040492"/>
              <a:ext cx="2579322" cy="2579322"/>
            </a:xfrm>
            <a:prstGeom prst="ellipse">
              <a:avLst/>
            </a:prstGeom>
            <a:noFill/>
            <a:ln w="31750">
              <a:gradFill>
                <a:gsLst>
                  <a:gs pos="0">
                    <a:schemeClr val="tx2">
                      <a:lumMod val="60000"/>
                      <a:lumOff val="40000"/>
                      <a:alpha val="20000"/>
                    </a:schemeClr>
                  </a:gs>
                  <a:gs pos="100000">
                    <a:schemeClr val="tx2">
                      <a:lumMod val="50000"/>
                      <a:alpha val="20000"/>
                    </a:schemeClr>
                  </a:gs>
                </a:gsLst>
                <a:lin ang="5400000" scaled="1"/>
              </a:gra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574730A1-7A3A-4ACF-965D-A6DCEC7DBE4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4500000">
              <a:off x="2224640" y="3193975"/>
              <a:ext cx="2243193" cy="2243193"/>
            </a:xfrm>
            <a:prstGeom prst="ellipse">
              <a:avLst/>
            </a:prstGeom>
            <a:noFill/>
            <a:ln w="31750">
              <a:gradFill>
                <a:gsLst>
                  <a:gs pos="0">
                    <a:schemeClr val="tx2">
                      <a:lumMod val="60000"/>
                      <a:lumOff val="40000"/>
                      <a:alpha val="10000"/>
                    </a:schemeClr>
                  </a:gs>
                  <a:gs pos="100000">
                    <a:schemeClr val="tx2">
                      <a:lumMod val="50000"/>
                      <a:alpha val="1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EB2D1A1F-B200-4444-AE01-EFC97AF7B5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0438144" y="1042604"/>
            <a:ext cx="2796461" cy="711252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alpha val="0"/>
                </a:schemeClr>
              </a:gs>
              <a:gs pos="100000">
                <a:schemeClr val="tx2">
                  <a:lumMod val="75000"/>
                  <a:alpha val="10000"/>
                </a:schemeClr>
              </a:gs>
            </a:gsLst>
            <a:lin ang="8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70E4CB9D-2256-4786-8DDF-ADFBF35337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259539" y="317578"/>
            <a:ext cx="548640" cy="549007"/>
            <a:chOff x="7029447" y="3514725"/>
            <a:chExt cx="1285875" cy="549007"/>
          </a:xfrm>
        </p:grpSpPr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180841E3-DFCC-429A-B907-8B06EDB1E9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514725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75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F54698A1-0C53-4620-97E1-B4689288CFD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697727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75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CDBDFF7F-BD40-4085-952D-F6EC5908D9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880729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75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9F29CA06-4FE5-44A6-8D40-A9C36449CE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4063732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75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568E6F37-AE05-46BF-A77F-5505926E92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5400000">
            <a:off x="616345" y="5940560"/>
            <a:ext cx="1285875" cy="549007"/>
            <a:chOff x="7029447" y="3514725"/>
            <a:chExt cx="1285875" cy="549007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8D6F5ECB-975C-4A38-BD48-A3C2B38E9E7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514725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50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8BF36011-C922-4FD6-B09D-781A87054B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697727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50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F1FD3DC2-6A33-4C9E-B0F5-5D6209717F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880729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50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0E4F800E-82BC-4AEF-9F07-7F95C8B8C3D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4063732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50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BF0647CE-A561-486E-898E-B64B4D0BD6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1344" y="159756"/>
            <a:ext cx="4989918" cy="1213358"/>
          </a:xfrm>
          <a:noFill/>
        </p:spPr>
        <p:txBody>
          <a:bodyPr anchor="ctr">
            <a:normAutofit fontScale="90000"/>
          </a:bodyPr>
          <a:lstStyle/>
          <a:p>
            <a:r>
              <a:rPr lang="en-US" sz="4800" dirty="0">
                <a:solidFill>
                  <a:schemeClr val="bg1"/>
                </a:solidFill>
              </a:rPr>
              <a:t>Included files (CONT)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C8D9C5DD-B8B3-46A0-8FBC-EE462F96C4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801066" y="497785"/>
            <a:ext cx="5678424" cy="5674840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20000"/>
                </a:schemeClr>
              </a:gs>
              <a:gs pos="100000">
                <a:schemeClr val="tx1">
                  <a:alpha val="10000"/>
                </a:schemeClr>
              </a:gs>
            </a:gsLst>
            <a:lin ang="8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7F497D-AAE4-4697-A372-77183F4BE5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2801" y="1414588"/>
            <a:ext cx="11976267" cy="4990955"/>
          </a:xfrm>
          <a:noFill/>
        </p:spPr>
        <p:txBody>
          <a:bodyPr anchor="ctr">
            <a:normAutofit lnSpcReduction="10000"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Additional .cfg files</a:t>
            </a:r>
          </a:p>
          <a:p>
            <a:pPr lvl="1"/>
            <a:r>
              <a:rPr lang="en-US" sz="1800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RRR_Chive.SyncIncidents.cfg</a:t>
            </a:r>
          </a:p>
          <a:p>
            <a:pPr lvl="2"/>
            <a:r>
              <a:rPr lang="en-US" sz="1400" dirty="0">
                <a:solidFill>
                  <a:schemeClr val="bg1"/>
                </a:solidFill>
              </a:rPr>
              <a:t>Sync ITSM Incidents and related records between systems</a:t>
            </a:r>
          </a:p>
          <a:p>
            <a:pPr lvl="2"/>
            <a:r>
              <a:rPr lang="en-US" sz="1400" dirty="0">
                <a:solidFill>
                  <a:schemeClr val="bg1"/>
                </a:solidFill>
              </a:rPr>
              <a:t>Was used to “upgrade” an 8.1 system to 20.02 (new build) and bring over historical incidents</a:t>
            </a:r>
          </a:p>
          <a:p>
            <a:pPr lvl="1">
              <a:spcBef>
                <a:spcPts val="1200"/>
              </a:spcBef>
            </a:pPr>
            <a:r>
              <a:rPr lang="en-US" sz="1800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RRR_Chive.SyncUser.cfg</a:t>
            </a:r>
          </a:p>
          <a:p>
            <a:pPr lvl="2"/>
            <a:r>
              <a:rPr lang="en-US" sz="1400" dirty="0">
                <a:solidFill>
                  <a:schemeClr val="bg1"/>
                </a:solidFill>
              </a:rPr>
              <a:t>Sync Remedy User records between systems</a:t>
            </a:r>
          </a:p>
          <a:p>
            <a:pPr lvl="2"/>
            <a:r>
              <a:rPr lang="en-US" sz="1400" dirty="0">
                <a:solidFill>
                  <a:schemeClr val="bg1"/>
                </a:solidFill>
              </a:rPr>
              <a:t>Does not sync some User records based on qualification</a:t>
            </a:r>
          </a:p>
          <a:p>
            <a:pPr lvl="2"/>
            <a:r>
              <a:rPr lang="en-US" sz="1400" dirty="0">
                <a:solidFill>
                  <a:schemeClr val="bg1"/>
                </a:solidFill>
              </a:rPr>
              <a:t>Does not sync password field due to api issue that will create scramble passwords in User record</a:t>
            </a:r>
          </a:p>
          <a:p>
            <a:pPr lvl="2"/>
            <a:r>
              <a:rPr lang="en-US" sz="1400" dirty="0">
                <a:solidFill>
                  <a:schemeClr val="bg1"/>
                </a:solidFill>
              </a:rPr>
              <a:t>This script is useful if your users already exist in target system OR if your users that will be synced are using external authentication</a:t>
            </a:r>
          </a:p>
          <a:p>
            <a:pPr marL="0" indent="0">
              <a:buNone/>
            </a:pPr>
            <a:r>
              <a:rPr lang="en-US" sz="2400" dirty="0">
                <a:solidFill>
                  <a:schemeClr val="bg1"/>
                </a:solidFill>
              </a:rPr>
              <a:t>Definition files</a:t>
            </a:r>
          </a:p>
          <a:p>
            <a:pPr lvl="1"/>
            <a:r>
              <a:rPr lang="en-US" sz="1800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RRRChive%Demo.def</a:t>
            </a:r>
          </a:p>
          <a:p>
            <a:pPr lvl="2"/>
            <a:r>
              <a:rPr lang="en-US" sz="1400" dirty="0">
                <a:solidFill>
                  <a:schemeClr val="bg1"/>
                </a:solidFill>
              </a:rPr>
              <a:t>Custom form used in the primarykey demo</a:t>
            </a:r>
          </a:p>
          <a:p>
            <a:pPr marL="0" indent="0">
              <a:buNone/>
            </a:pPr>
            <a:r>
              <a:rPr lang="en-US" sz="2400" dirty="0">
                <a:solidFill>
                  <a:schemeClr val="bg1"/>
                </a:solidFill>
              </a:rPr>
              <a:t>Data Files</a:t>
            </a:r>
          </a:p>
          <a:p>
            <a:pPr lvl="1"/>
            <a:r>
              <a:rPr lang="en-US" sz="1800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RRRChive%Demo.rmdyPROD.arx</a:t>
            </a:r>
          </a:p>
          <a:p>
            <a:pPr lvl="2"/>
            <a:r>
              <a:rPr lang="en-US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Sample data to import into the “Production” system in the primarykey demo</a:t>
            </a:r>
          </a:p>
          <a:p>
            <a:pPr lvl="1">
              <a:spcBef>
                <a:spcPts val="1200"/>
              </a:spcBef>
            </a:pPr>
            <a:r>
              <a:rPr lang="en-US" sz="1800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RRRChive%Demo.rmdyQA.arx</a:t>
            </a:r>
          </a:p>
          <a:p>
            <a:pPr lvl="2"/>
            <a:r>
              <a:rPr lang="en-US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Sample data to import into the “QA” system in the primarykey demo</a:t>
            </a:r>
          </a:p>
          <a:p>
            <a:pPr lvl="1"/>
            <a:endParaRPr lang="en-US" sz="1800" dirty="0">
              <a:solidFill>
                <a:schemeClr val="accent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10490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Rectangle 25">
            <a:extLst>
              <a:ext uri="{FF2B5EF4-FFF2-40B4-BE49-F238E27FC236}">
                <a16:creationId xmlns:a16="http://schemas.microsoft.com/office/drawing/2014/main" id="{A3EFF7B1-6CB7-47D1-AD37-B870CA2B21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7FA2962B-21B6-4689-A95D-A8FF6ADE47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4" y="0"/>
            <a:ext cx="12188952" cy="6858000"/>
          </a:xfrm>
          <a:prstGeom prst="rect">
            <a:avLst/>
          </a:prstGeom>
          <a:solidFill>
            <a:schemeClr val="bg1">
              <a:alpha val="5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A745280D-ED36-41FE-8EB1-CE597C99CF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6200000">
            <a:off x="117348" y="774914"/>
            <a:ext cx="304800" cy="429768"/>
            <a:chOff x="215328" y="-46937"/>
            <a:chExt cx="304800" cy="2773841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3D26CEB3-5AE4-4088-AD63-396DB50F28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215328" y="-46937"/>
              <a:ext cx="0" cy="2773841"/>
            </a:xfrm>
            <a:prstGeom prst="line">
              <a:avLst/>
            </a:prstGeom>
            <a:ln w="25400" cmpd="sng">
              <a:solidFill>
                <a:schemeClr val="bg2">
                  <a:lumMod val="60000"/>
                  <a:lumOff val="40000"/>
                  <a:alpha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4AA9279A-AD34-474C-834E-6BF658144A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316928" y="-46937"/>
              <a:ext cx="0" cy="2773841"/>
            </a:xfrm>
            <a:prstGeom prst="line">
              <a:avLst/>
            </a:prstGeom>
            <a:ln w="25400" cmpd="sng">
              <a:solidFill>
                <a:schemeClr val="bg2">
                  <a:lumMod val="60000"/>
                  <a:lumOff val="40000"/>
                  <a:alpha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B3589559-7D9A-4ECD-90BB-A5565E2DAE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418528" y="-46937"/>
              <a:ext cx="0" cy="2773841"/>
            </a:xfrm>
            <a:prstGeom prst="line">
              <a:avLst/>
            </a:prstGeom>
            <a:ln w="25400" cmpd="sng">
              <a:solidFill>
                <a:schemeClr val="bg2">
                  <a:lumMod val="60000"/>
                  <a:lumOff val="40000"/>
                  <a:alpha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701B1A71-DCEA-4EB2-8133-98A2CD6F098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20128" y="-46937"/>
              <a:ext cx="0" cy="2773841"/>
            </a:xfrm>
            <a:prstGeom prst="line">
              <a:avLst/>
            </a:prstGeom>
            <a:ln w="25400" cmpd="sng">
              <a:solidFill>
                <a:schemeClr val="bg2">
                  <a:lumMod val="60000"/>
                  <a:lumOff val="40000"/>
                  <a:alpha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80E95A5C-1E97-41C3-9DEC-245FF6DEBF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" y="2075420"/>
            <a:ext cx="12048729" cy="4093306"/>
            <a:chOff x="1" y="2075420"/>
            <a:chExt cx="12048729" cy="4093306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8D3C3374-C720-4FCD-B6CD-AEF1D1A6190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4500000">
              <a:off x="7942191" y="2507571"/>
              <a:ext cx="3563871" cy="3563871"/>
            </a:xfrm>
            <a:prstGeom prst="ellipse">
              <a:avLst/>
            </a:prstGeom>
            <a:noFill/>
            <a:ln w="31750">
              <a:gradFill>
                <a:gsLst>
                  <a:gs pos="0">
                    <a:schemeClr val="tx2">
                      <a:lumMod val="60000"/>
                      <a:lumOff val="40000"/>
                      <a:alpha val="10000"/>
                    </a:schemeClr>
                  </a:gs>
                  <a:gs pos="100000">
                    <a:schemeClr val="tx2">
                      <a:lumMod val="50000"/>
                      <a:alpha val="20000"/>
                    </a:schemeClr>
                  </a:gs>
                </a:gsLst>
                <a:lin ang="5400000" scaled="1"/>
              </a:gra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7639E2EF-4D23-4EA3-B29E-D6362FF722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0435065" y="4048931"/>
              <a:ext cx="1381607" cy="1381607"/>
            </a:xfrm>
            <a:prstGeom prst="ellipse">
              <a:avLst/>
            </a:prstGeom>
            <a:noFill/>
            <a:ln w="31750">
              <a:gradFill>
                <a:gsLst>
                  <a:gs pos="0">
                    <a:schemeClr val="tx2">
                      <a:lumMod val="60000"/>
                      <a:lumOff val="40000"/>
                      <a:alpha val="20000"/>
                    </a:schemeClr>
                  </a:gs>
                  <a:gs pos="100000">
                    <a:schemeClr val="tx2">
                      <a:lumMod val="50000"/>
                      <a:alpha val="20000"/>
                    </a:schemeClr>
                  </a:gs>
                </a:gsLst>
                <a:lin ang="5400000" scaled="1"/>
              </a:gra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730820A4-6CEA-4BF7-8DE4-F5B2D2EB23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" y="2075420"/>
              <a:ext cx="3144364" cy="3144364"/>
            </a:xfrm>
            <a:prstGeom prst="ellipse">
              <a:avLst/>
            </a:prstGeom>
            <a:gradFill>
              <a:gsLst>
                <a:gs pos="0">
                  <a:schemeClr val="tx2">
                    <a:lumMod val="75000"/>
                    <a:alpha val="20000"/>
                  </a:schemeClr>
                </a:gs>
                <a:gs pos="100000">
                  <a:schemeClr val="tx2">
                    <a:lumMod val="50000"/>
                    <a:alpha val="1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F320E002-8AED-4D4F-A104-0585FFFB9A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2600000">
              <a:off x="10150845" y="4270841"/>
              <a:ext cx="1897885" cy="1897885"/>
            </a:xfrm>
            <a:prstGeom prst="ellipse">
              <a:avLst/>
            </a:prstGeom>
            <a:gradFill>
              <a:gsLst>
                <a:gs pos="0">
                  <a:schemeClr val="tx2">
                    <a:lumMod val="75000"/>
                    <a:alpha val="10000"/>
                  </a:schemeClr>
                </a:gs>
                <a:gs pos="100000">
                  <a:schemeClr val="tx2">
                    <a:lumMod val="75000"/>
                    <a:alpha val="2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6A0BF3F3-3A09-42CE-9483-114BD01DD96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4500000">
              <a:off x="2046780" y="3040492"/>
              <a:ext cx="2579322" cy="2579322"/>
            </a:xfrm>
            <a:prstGeom prst="ellipse">
              <a:avLst/>
            </a:prstGeom>
            <a:noFill/>
            <a:ln w="31750">
              <a:gradFill>
                <a:gsLst>
                  <a:gs pos="0">
                    <a:schemeClr val="tx2">
                      <a:lumMod val="60000"/>
                      <a:lumOff val="40000"/>
                      <a:alpha val="20000"/>
                    </a:schemeClr>
                  </a:gs>
                  <a:gs pos="100000">
                    <a:schemeClr val="tx2">
                      <a:lumMod val="50000"/>
                      <a:alpha val="20000"/>
                    </a:schemeClr>
                  </a:gs>
                </a:gsLst>
                <a:lin ang="5400000" scaled="1"/>
              </a:gra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B233BD5C-DFC7-4EB7-B348-7C9B5B8D0A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4500000">
              <a:off x="2224640" y="3193975"/>
              <a:ext cx="2243193" cy="2243193"/>
            </a:xfrm>
            <a:prstGeom prst="ellipse">
              <a:avLst/>
            </a:prstGeom>
            <a:noFill/>
            <a:ln w="31750">
              <a:gradFill>
                <a:gsLst>
                  <a:gs pos="0">
                    <a:schemeClr val="tx2">
                      <a:lumMod val="60000"/>
                      <a:lumOff val="40000"/>
                      <a:alpha val="10000"/>
                    </a:schemeClr>
                  </a:gs>
                  <a:gs pos="100000">
                    <a:schemeClr val="tx2">
                      <a:lumMod val="50000"/>
                      <a:alpha val="1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4" name="Rectangle 43">
            <a:extLst>
              <a:ext uri="{FF2B5EF4-FFF2-40B4-BE49-F238E27FC236}">
                <a16:creationId xmlns:a16="http://schemas.microsoft.com/office/drawing/2014/main" id="{A00D2CE1-35C1-46E6-BD59-CEE668BD90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0438146" y="1042605"/>
            <a:ext cx="2796461" cy="711252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alpha val="0"/>
                </a:schemeClr>
              </a:gs>
              <a:gs pos="100000">
                <a:schemeClr val="tx2">
                  <a:lumMod val="75000"/>
                  <a:alpha val="10000"/>
                </a:schemeClr>
              </a:gs>
            </a:gsLst>
            <a:lin ang="8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A58DCE86-9AE1-46D1-96D6-04B8B3EDF6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259539" y="317578"/>
            <a:ext cx="548640" cy="549007"/>
            <a:chOff x="7029447" y="3514725"/>
            <a:chExt cx="1285875" cy="549007"/>
          </a:xfrm>
        </p:grpSpPr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89B74739-D423-4F25-A976-0A6CD86D17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514725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75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6018E700-FF08-42AA-9237-24E7A74AD38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697727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75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46B3488A-8A55-403E-B9C9-75AFA0CF53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880729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75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15089B9D-BA8D-4A64-B95F-33940D9D68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4063732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75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2" name="Rectangle 51">
            <a:extLst>
              <a:ext uri="{FF2B5EF4-FFF2-40B4-BE49-F238E27FC236}">
                <a16:creationId xmlns:a16="http://schemas.microsoft.com/office/drawing/2014/main" id="{E18403B7-F2C7-4C07-8522-21C3191090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1" y="6140785"/>
            <a:ext cx="6095997" cy="711252"/>
          </a:xfrm>
          <a:prstGeom prst="rect">
            <a:avLst/>
          </a:prstGeom>
          <a:gradFill flip="none" rotWithShape="1">
            <a:gsLst>
              <a:gs pos="10000">
                <a:schemeClr val="tx2">
                  <a:lumMod val="50000"/>
                  <a:alpha val="10000"/>
                </a:scheme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lin ang="8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23B58CC6-A99E-43AF-A467-256F19287F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5400000">
            <a:off x="616345" y="5940560"/>
            <a:ext cx="1285875" cy="549007"/>
            <a:chOff x="7029447" y="3514725"/>
            <a:chExt cx="1285875" cy="549007"/>
          </a:xfrm>
        </p:grpSpPr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8FE97852-3A18-4317-B17E-8C45174F96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514725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50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F9D0BC6E-6D0B-4589-B1BF-372BAA3839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697727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50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530B892E-E062-4B0A-B79E-E55D36EC9AE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880729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50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8D1A4DF9-C28A-4C0A-B273-702F0C4880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4063732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50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F5B3A083-24B2-415C-8DDB-C6D0F65D4E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495992"/>
            <a:ext cx="4195140" cy="5638831"/>
          </a:xfrm>
          <a:noFill/>
        </p:spPr>
        <p:txBody>
          <a:bodyPr anchor="ctr">
            <a:normAutofit/>
          </a:bodyPr>
          <a:lstStyle/>
          <a:p>
            <a:r>
              <a:rPr lang="en-US" sz="4800" dirty="0"/>
              <a:t>Scenario</a:t>
            </a:r>
          </a:p>
        </p:txBody>
      </p:sp>
      <p:graphicFrame>
        <p:nvGraphicFramePr>
          <p:cNvPr id="22" name="Content Placeholder 2">
            <a:extLst>
              <a:ext uri="{FF2B5EF4-FFF2-40B4-BE49-F238E27FC236}">
                <a16:creationId xmlns:a16="http://schemas.microsoft.com/office/drawing/2014/main" id="{03D3534C-8E8E-4A3A-AA27-D57794E8146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80397458"/>
              </p:ext>
            </p:extLst>
          </p:nvPr>
        </p:nvGraphicFramePr>
        <p:xfrm>
          <a:off x="4915947" y="866585"/>
          <a:ext cx="6253722" cy="50561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798297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5112AC23-F046-4DC5-9B92-07CA6CC7C5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75AAFE7-143D-45AC-B616-09521E0F55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tx1">
              <a:alpha val="5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BA5DB72-E109-4D37-B6DD-C328D53970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1" y="6140785"/>
            <a:ext cx="6095997" cy="711252"/>
          </a:xfrm>
          <a:prstGeom prst="rect">
            <a:avLst/>
          </a:prstGeom>
          <a:gradFill flip="none" rotWithShape="1">
            <a:gsLst>
              <a:gs pos="10000">
                <a:schemeClr val="tx2">
                  <a:lumMod val="50000"/>
                  <a:alpha val="10000"/>
                </a:scheme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lin ang="8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7C34EE77-74D1-42B4-801B-40B35A68C1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" y="2075420"/>
            <a:ext cx="12048729" cy="4093306"/>
            <a:chOff x="1" y="2075420"/>
            <a:chExt cx="12048729" cy="4093306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12152B4E-1BCF-43D1-814C-F560CEB522B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4500000">
              <a:off x="7942191" y="2507571"/>
              <a:ext cx="3563871" cy="3563871"/>
            </a:xfrm>
            <a:prstGeom prst="ellipse">
              <a:avLst/>
            </a:prstGeom>
            <a:noFill/>
            <a:ln w="31750">
              <a:gradFill>
                <a:gsLst>
                  <a:gs pos="0">
                    <a:schemeClr val="tx2">
                      <a:lumMod val="60000"/>
                      <a:lumOff val="40000"/>
                      <a:alpha val="10000"/>
                    </a:schemeClr>
                  </a:gs>
                  <a:gs pos="100000">
                    <a:schemeClr val="tx2">
                      <a:lumMod val="50000"/>
                      <a:alpha val="20000"/>
                    </a:schemeClr>
                  </a:gs>
                </a:gsLst>
                <a:lin ang="5400000" scaled="1"/>
              </a:gra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95486774-B7FC-480F-9AAF-9F55F4C436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0435065" y="4048931"/>
              <a:ext cx="1381607" cy="1381607"/>
            </a:xfrm>
            <a:prstGeom prst="ellipse">
              <a:avLst/>
            </a:prstGeom>
            <a:noFill/>
            <a:ln w="31750">
              <a:gradFill>
                <a:gsLst>
                  <a:gs pos="0">
                    <a:schemeClr val="tx2">
                      <a:lumMod val="60000"/>
                      <a:lumOff val="40000"/>
                      <a:alpha val="20000"/>
                    </a:schemeClr>
                  </a:gs>
                  <a:gs pos="100000">
                    <a:schemeClr val="tx2">
                      <a:lumMod val="50000"/>
                      <a:alpha val="20000"/>
                    </a:schemeClr>
                  </a:gs>
                </a:gsLst>
                <a:lin ang="5400000" scaled="1"/>
              </a:gra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A8FA6A4C-BA1F-4EF8-B3BD-F28CB66DE66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" y="2075420"/>
              <a:ext cx="3144364" cy="3144364"/>
            </a:xfrm>
            <a:prstGeom prst="ellipse">
              <a:avLst/>
            </a:prstGeom>
            <a:gradFill>
              <a:gsLst>
                <a:gs pos="0">
                  <a:schemeClr val="tx2">
                    <a:lumMod val="75000"/>
                    <a:alpha val="20000"/>
                  </a:schemeClr>
                </a:gs>
                <a:gs pos="100000">
                  <a:schemeClr val="tx2">
                    <a:lumMod val="50000"/>
                    <a:alpha val="1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4BF89DB3-EA73-4FD0-AACB-5FE32C1499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2600000">
              <a:off x="10150845" y="4270841"/>
              <a:ext cx="1897885" cy="1897885"/>
            </a:xfrm>
            <a:prstGeom prst="ellipse">
              <a:avLst/>
            </a:prstGeom>
            <a:gradFill>
              <a:gsLst>
                <a:gs pos="0">
                  <a:schemeClr val="tx2">
                    <a:lumMod val="75000"/>
                    <a:alpha val="10000"/>
                  </a:schemeClr>
                </a:gs>
                <a:gs pos="100000">
                  <a:schemeClr val="tx2">
                    <a:lumMod val="75000"/>
                    <a:alpha val="2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CBAB203A-25C6-422F-9DB6-C69F0EE9F6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4500000">
              <a:off x="2046780" y="3040492"/>
              <a:ext cx="2579322" cy="2579322"/>
            </a:xfrm>
            <a:prstGeom prst="ellipse">
              <a:avLst/>
            </a:prstGeom>
            <a:noFill/>
            <a:ln w="31750">
              <a:gradFill>
                <a:gsLst>
                  <a:gs pos="0">
                    <a:schemeClr val="tx2">
                      <a:lumMod val="60000"/>
                      <a:lumOff val="40000"/>
                      <a:alpha val="20000"/>
                    </a:schemeClr>
                  </a:gs>
                  <a:gs pos="100000">
                    <a:schemeClr val="tx2">
                      <a:lumMod val="50000"/>
                      <a:alpha val="20000"/>
                    </a:schemeClr>
                  </a:gs>
                </a:gsLst>
                <a:lin ang="5400000" scaled="1"/>
              </a:gra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574730A1-7A3A-4ACF-965D-A6DCEC7DBE4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4500000">
              <a:off x="2224640" y="3193975"/>
              <a:ext cx="2243193" cy="2243193"/>
            </a:xfrm>
            <a:prstGeom prst="ellipse">
              <a:avLst/>
            </a:prstGeom>
            <a:noFill/>
            <a:ln w="31750">
              <a:gradFill>
                <a:gsLst>
                  <a:gs pos="0">
                    <a:schemeClr val="tx2">
                      <a:lumMod val="60000"/>
                      <a:lumOff val="40000"/>
                      <a:alpha val="10000"/>
                    </a:schemeClr>
                  </a:gs>
                  <a:gs pos="100000">
                    <a:schemeClr val="tx2">
                      <a:lumMod val="50000"/>
                      <a:alpha val="1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EB2D1A1F-B200-4444-AE01-EFC97AF7B5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0438144" y="1042604"/>
            <a:ext cx="2796461" cy="711252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alpha val="0"/>
                </a:schemeClr>
              </a:gs>
              <a:gs pos="100000">
                <a:schemeClr val="tx2">
                  <a:lumMod val="75000"/>
                  <a:alpha val="10000"/>
                </a:schemeClr>
              </a:gs>
            </a:gsLst>
            <a:lin ang="8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70E4CB9D-2256-4786-8DDF-ADFBF35337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259539" y="317578"/>
            <a:ext cx="548640" cy="549007"/>
            <a:chOff x="7029447" y="3514725"/>
            <a:chExt cx="1285875" cy="549007"/>
          </a:xfrm>
        </p:grpSpPr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180841E3-DFCC-429A-B907-8B06EDB1E9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514725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75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F54698A1-0C53-4620-97E1-B4689288CFD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697727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75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CDBDFF7F-BD40-4085-952D-F6EC5908D9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880729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75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9F29CA06-4FE5-44A6-8D40-A9C36449CE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4063732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75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568E6F37-AE05-46BF-A77F-5505926E92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5400000">
            <a:off x="616345" y="5940560"/>
            <a:ext cx="1285875" cy="549007"/>
            <a:chOff x="7029447" y="3514725"/>
            <a:chExt cx="1285875" cy="549007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8D6F5ECB-975C-4A38-BD48-A3C2B38E9E7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514725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50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8BF36011-C922-4FD6-B09D-781A87054B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697727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50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F1FD3DC2-6A33-4C9E-B0F5-5D6209717F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880729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50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0E4F800E-82BC-4AEF-9F07-7F95C8B8C3D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4063732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50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C8D9C5DD-B8B3-46A0-8FBC-EE462F96C4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801066" y="497785"/>
            <a:ext cx="5678424" cy="5674840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20000"/>
                </a:schemeClr>
              </a:gs>
              <a:gs pos="100000">
                <a:schemeClr val="tx1">
                  <a:alpha val="10000"/>
                </a:schemeClr>
              </a:gs>
            </a:gsLst>
            <a:lin ang="8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5" name="Picture 2">
            <a:extLst>
              <a:ext uri="{FF2B5EF4-FFF2-40B4-BE49-F238E27FC236}">
                <a16:creationId xmlns:a16="http://schemas.microsoft.com/office/drawing/2014/main" id="{B969F54F-D27A-4CF9-852C-02243116722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69" b="1"/>
          <a:stretch/>
        </p:blipFill>
        <p:spPr bwMode="auto">
          <a:xfrm>
            <a:off x="1259358" y="3531952"/>
            <a:ext cx="9955685" cy="3218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Title 1">
            <a:extLst>
              <a:ext uri="{FF2B5EF4-FFF2-40B4-BE49-F238E27FC236}">
                <a16:creationId xmlns:a16="http://schemas.microsoft.com/office/drawing/2014/main" id="{5CF5C4D0-98C8-400D-A710-688C84FACA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4900" y="255734"/>
            <a:ext cx="4569060" cy="2129586"/>
          </a:xfrm>
          <a:noFill/>
        </p:spPr>
        <p:txBody>
          <a:bodyPr anchor="t">
            <a:normAutofit/>
          </a:bodyPr>
          <a:lstStyle/>
          <a:p>
            <a:r>
              <a:rPr lang="en-US" sz="4800" dirty="0">
                <a:solidFill>
                  <a:schemeClr val="bg1"/>
                </a:solidFill>
              </a:rPr>
              <a:t>Backing up</a:t>
            </a:r>
          </a:p>
        </p:txBody>
      </p:sp>
      <p:sp>
        <p:nvSpPr>
          <p:cNvPr id="38" name="Content Placeholder 2">
            <a:extLst>
              <a:ext uri="{FF2B5EF4-FFF2-40B4-BE49-F238E27FC236}">
                <a16:creationId xmlns:a16="http://schemas.microsoft.com/office/drawing/2014/main" id="{A5B1F325-53B2-4005-8A0C-C74E095A92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843" y="1078210"/>
            <a:ext cx="8951179" cy="2440221"/>
          </a:xfrm>
          <a:noFill/>
        </p:spPr>
        <p:txBody>
          <a:bodyPr anchor="t">
            <a:normAutofit/>
          </a:bodyPr>
          <a:lstStyle/>
          <a:p>
            <a:r>
              <a:rPr lang="en-US" sz="1800" dirty="0">
                <a:solidFill>
                  <a:schemeClr val="bg1"/>
                </a:solidFill>
              </a:rPr>
              <a:t>There are 3 script focusing on different sets of foundation data in QA:</a:t>
            </a:r>
          </a:p>
          <a:p>
            <a:pPr lvl="1"/>
            <a:r>
              <a:rPr lang="en-US" sz="1400" dirty="0">
                <a:solidFill>
                  <a:schemeClr val="accent6"/>
                </a:solidFill>
              </a:rPr>
              <a:t>RRR_01_Chive.BackupCompanyOrgAndSupportGrps_QA.cfg </a:t>
            </a:r>
          </a:p>
          <a:p>
            <a:pPr lvl="2"/>
            <a:r>
              <a:rPr lang="en-US" sz="1000" dirty="0">
                <a:solidFill>
                  <a:schemeClr val="bg1"/>
                </a:solidFill>
              </a:rPr>
              <a:t>Companies, Support Groups, Locations</a:t>
            </a:r>
          </a:p>
          <a:p>
            <a:pPr lvl="1"/>
            <a:r>
              <a:rPr lang="en-US" sz="1400" dirty="0">
                <a:solidFill>
                  <a:schemeClr val="accent6"/>
                </a:solidFill>
              </a:rPr>
              <a:t>RRR_02_Chive.BackupCategorization_QA.cfg</a:t>
            </a:r>
          </a:p>
          <a:p>
            <a:pPr lvl="2"/>
            <a:r>
              <a:rPr lang="en-US" sz="1000" dirty="0">
                <a:solidFill>
                  <a:schemeClr val="bg1"/>
                </a:solidFill>
              </a:rPr>
              <a:t>Categorization</a:t>
            </a:r>
          </a:p>
          <a:p>
            <a:pPr lvl="1"/>
            <a:r>
              <a:rPr lang="en-US" sz="1400" dirty="0">
                <a:solidFill>
                  <a:schemeClr val="accent6"/>
                </a:solidFill>
              </a:rPr>
              <a:t>RRR_03_Chive.BackupPeople_QA.cfg</a:t>
            </a:r>
          </a:p>
          <a:p>
            <a:pPr lvl="2"/>
            <a:r>
              <a:rPr lang="en-US" sz="1000" dirty="0">
                <a:solidFill>
                  <a:schemeClr val="bg1"/>
                </a:solidFill>
              </a:rPr>
              <a:t>People, Support Group membership, people permissions, people roles</a:t>
            </a:r>
          </a:p>
          <a:p>
            <a:r>
              <a:rPr lang="en-US" sz="1800" dirty="0">
                <a:solidFill>
                  <a:schemeClr val="bg1"/>
                </a:solidFill>
              </a:rPr>
              <a:t>Using the “</a:t>
            </a:r>
            <a:r>
              <a:rPr lang="en-US" sz="1800" dirty="0">
                <a:solidFill>
                  <a:schemeClr val="accent6"/>
                </a:solidFill>
              </a:rPr>
              <a:t>target_dir</a:t>
            </a:r>
            <a:r>
              <a:rPr lang="en-US" sz="1800" dirty="0">
                <a:solidFill>
                  <a:schemeClr val="bg1"/>
                </a:solidFill>
              </a:rPr>
              <a:t>” option in the RRR|Chive .cfg file we will backup QA data prior to synchronizing from PROD, just in case we to reference it later.</a:t>
            </a:r>
          </a:p>
          <a:p>
            <a:endParaRPr lang="en-US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92859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5112AC23-F046-4DC5-9B92-07CA6CC7C5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75AAFE7-143D-45AC-B616-09521E0F55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tx1">
              <a:alpha val="5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BA5DB72-E109-4D37-B6DD-C328D53970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1" y="6140785"/>
            <a:ext cx="6095997" cy="711252"/>
          </a:xfrm>
          <a:prstGeom prst="rect">
            <a:avLst/>
          </a:prstGeom>
          <a:gradFill flip="none" rotWithShape="1">
            <a:gsLst>
              <a:gs pos="10000">
                <a:schemeClr val="tx2">
                  <a:lumMod val="50000"/>
                  <a:alpha val="10000"/>
                </a:scheme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lin ang="8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7C34EE77-74D1-42B4-801B-40B35A68C1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" y="2075420"/>
            <a:ext cx="12048729" cy="4093306"/>
            <a:chOff x="1" y="2075420"/>
            <a:chExt cx="12048729" cy="4093306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12152B4E-1BCF-43D1-814C-F560CEB522B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4500000">
              <a:off x="7942191" y="2507571"/>
              <a:ext cx="3563871" cy="3563871"/>
            </a:xfrm>
            <a:prstGeom prst="ellipse">
              <a:avLst/>
            </a:prstGeom>
            <a:noFill/>
            <a:ln w="31750">
              <a:gradFill>
                <a:gsLst>
                  <a:gs pos="0">
                    <a:schemeClr val="tx2">
                      <a:lumMod val="60000"/>
                      <a:lumOff val="40000"/>
                      <a:alpha val="10000"/>
                    </a:schemeClr>
                  </a:gs>
                  <a:gs pos="100000">
                    <a:schemeClr val="tx2">
                      <a:lumMod val="50000"/>
                      <a:alpha val="20000"/>
                    </a:schemeClr>
                  </a:gs>
                </a:gsLst>
                <a:lin ang="5400000" scaled="1"/>
              </a:gra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95486774-B7FC-480F-9AAF-9F55F4C436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0435065" y="4048931"/>
              <a:ext cx="1381607" cy="1381607"/>
            </a:xfrm>
            <a:prstGeom prst="ellipse">
              <a:avLst/>
            </a:prstGeom>
            <a:noFill/>
            <a:ln w="31750">
              <a:gradFill>
                <a:gsLst>
                  <a:gs pos="0">
                    <a:schemeClr val="tx2">
                      <a:lumMod val="60000"/>
                      <a:lumOff val="40000"/>
                      <a:alpha val="20000"/>
                    </a:schemeClr>
                  </a:gs>
                  <a:gs pos="100000">
                    <a:schemeClr val="tx2">
                      <a:lumMod val="50000"/>
                      <a:alpha val="20000"/>
                    </a:schemeClr>
                  </a:gs>
                </a:gsLst>
                <a:lin ang="5400000" scaled="1"/>
              </a:gra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A8FA6A4C-BA1F-4EF8-B3BD-F28CB66DE66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" y="2075420"/>
              <a:ext cx="3144364" cy="3144364"/>
            </a:xfrm>
            <a:prstGeom prst="ellipse">
              <a:avLst/>
            </a:prstGeom>
            <a:gradFill>
              <a:gsLst>
                <a:gs pos="0">
                  <a:schemeClr val="tx2">
                    <a:lumMod val="75000"/>
                    <a:alpha val="20000"/>
                  </a:schemeClr>
                </a:gs>
                <a:gs pos="100000">
                  <a:schemeClr val="tx2">
                    <a:lumMod val="50000"/>
                    <a:alpha val="1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4BF89DB3-EA73-4FD0-AACB-5FE32C1499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2600000">
              <a:off x="10150845" y="4270841"/>
              <a:ext cx="1897885" cy="1897885"/>
            </a:xfrm>
            <a:prstGeom prst="ellipse">
              <a:avLst/>
            </a:prstGeom>
            <a:gradFill>
              <a:gsLst>
                <a:gs pos="0">
                  <a:schemeClr val="tx2">
                    <a:lumMod val="75000"/>
                    <a:alpha val="10000"/>
                  </a:schemeClr>
                </a:gs>
                <a:gs pos="100000">
                  <a:schemeClr val="tx2">
                    <a:lumMod val="75000"/>
                    <a:alpha val="2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CBAB203A-25C6-422F-9DB6-C69F0EE9F6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4500000">
              <a:off x="2046780" y="3040492"/>
              <a:ext cx="2579322" cy="2579322"/>
            </a:xfrm>
            <a:prstGeom prst="ellipse">
              <a:avLst/>
            </a:prstGeom>
            <a:noFill/>
            <a:ln w="31750">
              <a:gradFill>
                <a:gsLst>
                  <a:gs pos="0">
                    <a:schemeClr val="tx2">
                      <a:lumMod val="60000"/>
                      <a:lumOff val="40000"/>
                      <a:alpha val="20000"/>
                    </a:schemeClr>
                  </a:gs>
                  <a:gs pos="100000">
                    <a:schemeClr val="tx2">
                      <a:lumMod val="50000"/>
                      <a:alpha val="20000"/>
                    </a:schemeClr>
                  </a:gs>
                </a:gsLst>
                <a:lin ang="5400000" scaled="1"/>
              </a:gra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574730A1-7A3A-4ACF-965D-A6DCEC7DBE4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4500000">
              <a:off x="2224640" y="3193975"/>
              <a:ext cx="2243193" cy="2243193"/>
            </a:xfrm>
            <a:prstGeom prst="ellipse">
              <a:avLst/>
            </a:prstGeom>
            <a:noFill/>
            <a:ln w="31750">
              <a:gradFill>
                <a:gsLst>
                  <a:gs pos="0">
                    <a:schemeClr val="tx2">
                      <a:lumMod val="60000"/>
                      <a:lumOff val="40000"/>
                      <a:alpha val="10000"/>
                    </a:schemeClr>
                  </a:gs>
                  <a:gs pos="100000">
                    <a:schemeClr val="tx2">
                      <a:lumMod val="50000"/>
                      <a:alpha val="1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EB2D1A1F-B200-4444-AE01-EFC97AF7B5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0438144" y="1042604"/>
            <a:ext cx="2796461" cy="711252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alpha val="0"/>
                </a:schemeClr>
              </a:gs>
              <a:gs pos="100000">
                <a:schemeClr val="tx2">
                  <a:lumMod val="75000"/>
                  <a:alpha val="10000"/>
                </a:schemeClr>
              </a:gs>
            </a:gsLst>
            <a:lin ang="8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70E4CB9D-2256-4786-8DDF-ADFBF35337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259539" y="317578"/>
            <a:ext cx="548640" cy="549007"/>
            <a:chOff x="7029447" y="3514725"/>
            <a:chExt cx="1285875" cy="549007"/>
          </a:xfrm>
        </p:grpSpPr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180841E3-DFCC-429A-B907-8B06EDB1E9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514725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75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F54698A1-0C53-4620-97E1-B4689288CFD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697727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75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CDBDFF7F-BD40-4085-952D-F6EC5908D9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880729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75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9F29CA06-4FE5-44A6-8D40-A9C36449CE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4063732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75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568E6F37-AE05-46BF-A77F-5505926E92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5400000">
            <a:off x="616345" y="5940560"/>
            <a:ext cx="1285875" cy="549007"/>
            <a:chOff x="7029447" y="3514725"/>
            <a:chExt cx="1285875" cy="549007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8D6F5ECB-975C-4A38-BD48-A3C2B38E9E7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514725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50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8BF36011-C922-4FD6-B09D-781A87054B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697727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50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F1FD3DC2-6A33-4C9E-B0F5-5D6209717F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880729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50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0E4F800E-82BC-4AEF-9F07-7F95C8B8C3D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4063732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50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BF0647CE-A561-486E-898E-B64B4D0BD6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94" y="286863"/>
            <a:ext cx="4989918" cy="1213358"/>
          </a:xfrm>
          <a:noFill/>
        </p:spPr>
        <p:txBody>
          <a:bodyPr anchor="ctr">
            <a:normAutofit/>
          </a:bodyPr>
          <a:lstStyle/>
          <a:p>
            <a:r>
              <a:rPr lang="en-US" sz="4800" dirty="0">
                <a:solidFill>
                  <a:schemeClr val="bg1"/>
                </a:solidFill>
              </a:rPr>
              <a:t>Backup Commands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C8D9C5DD-B8B3-46A0-8FBC-EE462F96C4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801066" y="497785"/>
            <a:ext cx="5678424" cy="5674840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20000"/>
                </a:schemeClr>
              </a:gs>
              <a:gs pos="100000">
                <a:schemeClr val="tx1">
                  <a:alpha val="10000"/>
                </a:schemeClr>
              </a:gs>
            </a:gsLst>
            <a:lin ang="8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7F497D-AAE4-4697-A372-77183F4BE5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7322" y="2587411"/>
            <a:ext cx="11779617" cy="2427046"/>
          </a:xfrm>
          <a:noFill/>
        </p:spPr>
        <p:txBody>
          <a:bodyPr anchor="ctr">
            <a:normAutofit/>
          </a:bodyPr>
          <a:lstStyle/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solidFill>
                  <a:schemeClr val="accent6"/>
                </a:solidFill>
                <a:effectLst/>
                <a:latin typeface="Calibri" panose="020F0502020204030204" pitchFamily="34" charset="0"/>
              </a:rPr>
              <a:t>rrrchive.exe "J:\Lab\RRRChive\Config\RRR_01_Chive.BackupCompanyOrgAndSupportGrps_QA.cfg" &gt;&gt; D:\rrrchive\Logs\RRR_01_Chive.BackupCompanyOrgAndSupportGrps_QA.log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1200" dirty="0">
              <a:solidFill>
                <a:schemeClr val="accent6"/>
              </a:solidFill>
              <a:effectLst/>
              <a:latin typeface="Calibri" panose="020F0502020204030204" pitchFamily="34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solidFill>
                  <a:schemeClr val="accent6"/>
                </a:solidFill>
                <a:effectLst/>
                <a:latin typeface="Calibri" panose="020F0502020204030204" pitchFamily="34" charset="0"/>
              </a:rPr>
              <a:t>rrrchive.exe "J:\Lab\RRRChive\Config\RRR_02_Chive.BackupCategorization_QA.cfg" &gt;&gt; D:\rrrchive\Logs\RRR_02_Chive.BackupCategorization_QA.log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1200" dirty="0">
              <a:solidFill>
                <a:schemeClr val="accent6"/>
              </a:solidFill>
              <a:effectLst/>
              <a:latin typeface="Calibri" panose="020F0502020204030204" pitchFamily="34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solidFill>
                  <a:schemeClr val="accent6"/>
                </a:solidFill>
                <a:effectLst/>
                <a:latin typeface="Calibri" panose="020F0502020204030204" pitchFamily="34" charset="0"/>
              </a:rPr>
              <a:t>rrrchive.exe "J:\Lab\RRRChive\Config\RRR_03_Chive.BackupPeople_QA.cfg" &gt;&gt; D:\rrrchive\Logs\RRR_03_Chive.BackupPeople_QA.log</a:t>
            </a:r>
          </a:p>
        </p:txBody>
      </p: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id="{D61CDB6A-7A73-4026-B2F2-0AC8BF8841A4}"/>
              </a:ext>
            </a:extLst>
          </p:cNvPr>
          <p:cNvSpPr txBox="1">
            <a:spLocks/>
          </p:cNvSpPr>
          <p:nvPr/>
        </p:nvSpPr>
        <p:spPr>
          <a:xfrm>
            <a:off x="13675" y="1864476"/>
            <a:ext cx="9412464" cy="691348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r>
              <a:rPr lang="en-US" sz="1800" dirty="0">
                <a:solidFill>
                  <a:schemeClr val="bg1"/>
                </a:solidFill>
              </a:rPr>
              <a:t>The console results of the command are redirected to a log file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45FDAF1-00EA-4F1C-9435-19CA112EFB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274" y="4611250"/>
            <a:ext cx="11483607" cy="1110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17409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5112AC23-F046-4DC5-9B92-07CA6CC7C5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75AAFE7-143D-45AC-B616-09521E0F55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tx1">
              <a:alpha val="5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BA5DB72-E109-4D37-B6DD-C328D53970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1" y="6140785"/>
            <a:ext cx="6095997" cy="711252"/>
          </a:xfrm>
          <a:prstGeom prst="rect">
            <a:avLst/>
          </a:prstGeom>
          <a:gradFill flip="none" rotWithShape="1">
            <a:gsLst>
              <a:gs pos="10000">
                <a:schemeClr val="tx2">
                  <a:lumMod val="50000"/>
                  <a:alpha val="10000"/>
                </a:scheme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lin ang="8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7C34EE77-74D1-42B4-801B-40B35A68C1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" y="2075420"/>
            <a:ext cx="12048729" cy="4093306"/>
            <a:chOff x="1" y="2075420"/>
            <a:chExt cx="12048729" cy="4093306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12152B4E-1BCF-43D1-814C-F560CEB522B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4500000">
              <a:off x="7942191" y="2507571"/>
              <a:ext cx="3563871" cy="3563871"/>
            </a:xfrm>
            <a:prstGeom prst="ellipse">
              <a:avLst/>
            </a:prstGeom>
            <a:noFill/>
            <a:ln w="31750">
              <a:gradFill>
                <a:gsLst>
                  <a:gs pos="0">
                    <a:schemeClr val="tx2">
                      <a:lumMod val="60000"/>
                      <a:lumOff val="40000"/>
                      <a:alpha val="10000"/>
                    </a:schemeClr>
                  </a:gs>
                  <a:gs pos="100000">
                    <a:schemeClr val="tx2">
                      <a:lumMod val="50000"/>
                      <a:alpha val="20000"/>
                    </a:schemeClr>
                  </a:gs>
                </a:gsLst>
                <a:lin ang="5400000" scaled="1"/>
              </a:gra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95486774-B7FC-480F-9AAF-9F55F4C436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0435065" y="4048931"/>
              <a:ext cx="1381607" cy="1381607"/>
            </a:xfrm>
            <a:prstGeom prst="ellipse">
              <a:avLst/>
            </a:prstGeom>
            <a:noFill/>
            <a:ln w="31750">
              <a:gradFill>
                <a:gsLst>
                  <a:gs pos="0">
                    <a:schemeClr val="tx2">
                      <a:lumMod val="60000"/>
                      <a:lumOff val="40000"/>
                      <a:alpha val="20000"/>
                    </a:schemeClr>
                  </a:gs>
                  <a:gs pos="100000">
                    <a:schemeClr val="tx2">
                      <a:lumMod val="50000"/>
                      <a:alpha val="20000"/>
                    </a:schemeClr>
                  </a:gs>
                </a:gsLst>
                <a:lin ang="5400000" scaled="1"/>
              </a:gra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A8FA6A4C-BA1F-4EF8-B3BD-F28CB66DE66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" y="2075420"/>
              <a:ext cx="3144364" cy="3144364"/>
            </a:xfrm>
            <a:prstGeom prst="ellipse">
              <a:avLst/>
            </a:prstGeom>
            <a:gradFill>
              <a:gsLst>
                <a:gs pos="0">
                  <a:schemeClr val="tx2">
                    <a:lumMod val="75000"/>
                    <a:alpha val="20000"/>
                  </a:schemeClr>
                </a:gs>
                <a:gs pos="100000">
                  <a:schemeClr val="tx2">
                    <a:lumMod val="50000"/>
                    <a:alpha val="1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4BF89DB3-EA73-4FD0-AACB-5FE32C1499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2600000">
              <a:off x="10150845" y="4270841"/>
              <a:ext cx="1897885" cy="1897885"/>
            </a:xfrm>
            <a:prstGeom prst="ellipse">
              <a:avLst/>
            </a:prstGeom>
            <a:gradFill>
              <a:gsLst>
                <a:gs pos="0">
                  <a:schemeClr val="tx2">
                    <a:lumMod val="75000"/>
                    <a:alpha val="10000"/>
                  </a:schemeClr>
                </a:gs>
                <a:gs pos="100000">
                  <a:schemeClr val="tx2">
                    <a:lumMod val="75000"/>
                    <a:alpha val="2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CBAB203A-25C6-422F-9DB6-C69F0EE9F6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4500000">
              <a:off x="2046780" y="3040492"/>
              <a:ext cx="2579322" cy="2579322"/>
            </a:xfrm>
            <a:prstGeom prst="ellipse">
              <a:avLst/>
            </a:prstGeom>
            <a:noFill/>
            <a:ln w="31750">
              <a:gradFill>
                <a:gsLst>
                  <a:gs pos="0">
                    <a:schemeClr val="tx2">
                      <a:lumMod val="60000"/>
                      <a:lumOff val="40000"/>
                      <a:alpha val="20000"/>
                    </a:schemeClr>
                  </a:gs>
                  <a:gs pos="100000">
                    <a:schemeClr val="tx2">
                      <a:lumMod val="50000"/>
                      <a:alpha val="20000"/>
                    </a:schemeClr>
                  </a:gs>
                </a:gsLst>
                <a:lin ang="5400000" scaled="1"/>
              </a:gra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574730A1-7A3A-4ACF-965D-A6DCEC7DBE4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4500000">
              <a:off x="2224640" y="3193975"/>
              <a:ext cx="2243193" cy="2243193"/>
            </a:xfrm>
            <a:prstGeom prst="ellipse">
              <a:avLst/>
            </a:prstGeom>
            <a:noFill/>
            <a:ln w="31750">
              <a:gradFill>
                <a:gsLst>
                  <a:gs pos="0">
                    <a:schemeClr val="tx2">
                      <a:lumMod val="60000"/>
                      <a:lumOff val="40000"/>
                      <a:alpha val="10000"/>
                    </a:schemeClr>
                  </a:gs>
                  <a:gs pos="100000">
                    <a:schemeClr val="tx2">
                      <a:lumMod val="50000"/>
                      <a:alpha val="1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EB2D1A1F-B200-4444-AE01-EFC97AF7B5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0438144" y="1042604"/>
            <a:ext cx="2796461" cy="711252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alpha val="0"/>
                </a:schemeClr>
              </a:gs>
              <a:gs pos="100000">
                <a:schemeClr val="tx2">
                  <a:lumMod val="75000"/>
                  <a:alpha val="10000"/>
                </a:schemeClr>
              </a:gs>
            </a:gsLst>
            <a:lin ang="8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70E4CB9D-2256-4786-8DDF-ADFBF35337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259539" y="317578"/>
            <a:ext cx="548640" cy="549007"/>
            <a:chOff x="7029447" y="3514725"/>
            <a:chExt cx="1285875" cy="549007"/>
          </a:xfrm>
        </p:grpSpPr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180841E3-DFCC-429A-B907-8B06EDB1E9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514725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75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F54698A1-0C53-4620-97E1-B4689288CFD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697727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75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CDBDFF7F-BD40-4085-952D-F6EC5908D9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880729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75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9F29CA06-4FE5-44A6-8D40-A9C36449CE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4063732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75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568E6F37-AE05-46BF-A77F-5505926E92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5400000">
            <a:off x="616345" y="5940560"/>
            <a:ext cx="1285875" cy="549007"/>
            <a:chOff x="7029447" y="3514725"/>
            <a:chExt cx="1285875" cy="549007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8D6F5ECB-975C-4A38-BD48-A3C2B38E9E7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514725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50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8BF36011-C922-4FD6-B09D-781A87054B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697727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50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F1FD3DC2-6A33-4C9E-B0F5-5D6209717F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880729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50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0E4F800E-82BC-4AEF-9F07-7F95C8B8C3D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4063732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50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BF0647CE-A561-486E-898E-B64B4D0BD6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6952" y="-49230"/>
            <a:ext cx="4989918" cy="1213358"/>
          </a:xfrm>
          <a:noFill/>
        </p:spPr>
        <p:txBody>
          <a:bodyPr anchor="ctr">
            <a:normAutofit/>
          </a:bodyPr>
          <a:lstStyle/>
          <a:p>
            <a:r>
              <a:rPr lang="en-US" sz="4800" dirty="0">
                <a:solidFill>
                  <a:schemeClr val="bg1"/>
                </a:solidFill>
              </a:rPr>
              <a:t>Log Files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C8D9C5DD-B8B3-46A0-8FBC-EE462F96C4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801066" y="497785"/>
            <a:ext cx="5678424" cy="5674840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20000"/>
                </a:schemeClr>
              </a:gs>
              <a:gs pos="100000">
                <a:schemeClr val="tx1">
                  <a:alpha val="10000"/>
                </a:schemeClr>
              </a:gs>
            </a:gsLst>
            <a:lin ang="8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id="{D61CDB6A-7A73-4026-B2F2-0AC8BF8841A4}"/>
              </a:ext>
            </a:extLst>
          </p:cNvPr>
          <p:cNvSpPr txBox="1">
            <a:spLocks/>
          </p:cNvSpPr>
          <p:nvPr/>
        </p:nvSpPr>
        <p:spPr>
          <a:xfrm>
            <a:off x="-23913" y="788565"/>
            <a:ext cx="11280402" cy="691348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r>
              <a:rPr lang="en-US" sz="1800" dirty="0">
                <a:solidFill>
                  <a:schemeClr val="bg1"/>
                </a:solidFill>
              </a:rPr>
              <a:t>A shared log file is created for all runs of RRR|Chive as well as a log file from the output of each command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FE9E1FCD-F088-4DF1-BBAD-F417F2C145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671" y="1392345"/>
            <a:ext cx="9092472" cy="1972264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57C30F67-4B69-4482-86D6-DA2F0F1270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4395" y="4282512"/>
            <a:ext cx="7573221" cy="2487412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BEF028F2-1BC7-4CF1-970D-8FF75ED0DB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62733" y="1896024"/>
            <a:ext cx="4528144" cy="3170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1980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5112AC23-F046-4DC5-9B92-07CA6CC7C5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75AAFE7-143D-45AC-B616-09521E0F55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tx1">
              <a:alpha val="5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BA5DB72-E109-4D37-B6DD-C328D53970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1" y="6140785"/>
            <a:ext cx="6095997" cy="711252"/>
          </a:xfrm>
          <a:prstGeom prst="rect">
            <a:avLst/>
          </a:prstGeom>
          <a:gradFill flip="none" rotWithShape="1">
            <a:gsLst>
              <a:gs pos="10000">
                <a:schemeClr val="tx2">
                  <a:lumMod val="50000"/>
                  <a:alpha val="10000"/>
                </a:scheme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lin ang="8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7C34EE77-74D1-42B4-801B-40B35A68C1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" y="2075420"/>
            <a:ext cx="12048729" cy="4093306"/>
            <a:chOff x="1" y="2075420"/>
            <a:chExt cx="12048729" cy="4093306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12152B4E-1BCF-43D1-814C-F560CEB522B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4500000">
              <a:off x="7942191" y="2507571"/>
              <a:ext cx="3563871" cy="3563871"/>
            </a:xfrm>
            <a:prstGeom prst="ellipse">
              <a:avLst/>
            </a:prstGeom>
            <a:noFill/>
            <a:ln w="31750">
              <a:gradFill>
                <a:gsLst>
                  <a:gs pos="0">
                    <a:schemeClr val="tx2">
                      <a:lumMod val="60000"/>
                      <a:lumOff val="40000"/>
                      <a:alpha val="10000"/>
                    </a:schemeClr>
                  </a:gs>
                  <a:gs pos="100000">
                    <a:schemeClr val="tx2">
                      <a:lumMod val="50000"/>
                      <a:alpha val="20000"/>
                    </a:schemeClr>
                  </a:gs>
                </a:gsLst>
                <a:lin ang="5400000" scaled="1"/>
              </a:gra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95486774-B7FC-480F-9AAF-9F55F4C436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0435065" y="4048931"/>
              <a:ext cx="1381607" cy="1381607"/>
            </a:xfrm>
            <a:prstGeom prst="ellipse">
              <a:avLst/>
            </a:prstGeom>
            <a:noFill/>
            <a:ln w="31750">
              <a:gradFill>
                <a:gsLst>
                  <a:gs pos="0">
                    <a:schemeClr val="tx2">
                      <a:lumMod val="60000"/>
                      <a:lumOff val="40000"/>
                      <a:alpha val="20000"/>
                    </a:schemeClr>
                  </a:gs>
                  <a:gs pos="100000">
                    <a:schemeClr val="tx2">
                      <a:lumMod val="50000"/>
                      <a:alpha val="20000"/>
                    </a:schemeClr>
                  </a:gs>
                </a:gsLst>
                <a:lin ang="5400000" scaled="1"/>
              </a:gra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A8FA6A4C-BA1F-4EF8-B3BD-F28CB66DE66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" y="2075420"/>
              <a:ext cx="3144364" cy="3144364"/>
            </a:xfrm>
            <a:prstGeom prst="ellipse">
              <a:avLst/>
            </a:prstGeom>
            <a:gradFill>
              <a:gsLst>
                <a:gs pos="0">
                  <a:schemeClr val="tx2">
                    <a:lumMod val="75000"/>
                    <a:alpha val="20000"/>
                  </a:schemeClr>
                </a:gs>
                <a:gs pos="100000">
                  <a:schemeClr val="tx2">
                    <a:lumMod val="50000"/>
                    <a:alpha val="1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4BF89DB3-EA73-4FD0-AACB-5FE32C1499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2600000">
              <a:off x="10150845" y="4270841"/>
              <a:ext cx="1897885" cy="1897885"/>
            </a:xfrm>
            <a:prstGeom prst="ellipse">
              <a:avLst/>
            </a:prstGeom>
            <a:gradFill>
              <a:gsLst>
                <a:gs pos="0">
                  <a:schemeClr val="tx2">
                    <a:lumMod val="75000"/>
                    <a:alpha val="10000"/>
                  </a:schemeClr>
                </a:gs>
                <a:gs pos="100000">
                  <a:schemeClr val="tx2">
                    <a:lumMod val="75000"/>
                    <a:alpha val="2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CBAB203A-25C6-422F-9DB6-C69F0EE9F6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4500000">
              <a:off x="2046780" y="3040492"/>
              <a:ext cx="2579322" cy="2579322"/>
            </a:xfrm>
            <a:prstGeom prst="ellipse">
              <a:avLst/>
            </a:prstGeom>
            <a:noFill/>
            <a:ln w="31750">
              <a:gradFill>
                <a:gsLst>
                  <a:gs pos="0">
                    <a:schemeClr val="tx2">
                      <a:lumMod val="60000"/>
                      <a:lumOff val="40000"/>
                      <a:alpha val="20000"/>
                    </a:schemeClr>
                  </a:gs>
                  <a:gs pos="100000">
                    <a:schemeClr val="tx2">
                      <a:lumMod val="50000"/>
                      <a:alpha val="20000"/>
                    </a:schemeClr>
                  </a:gs>
                </a:gsLst>
                <a:lin ang="5400000" scaled="1"/>
              </a:gra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574730A1-7A3A-4ACF-965D-A6DCEC7DBE4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4500000">
              <a:off x="2224640" y="3193975"/>
              <a:ext cx="2243193" cy="2243193"/>
            </a:xfrm>
            <a:prstGeom prst="ellipse">
              <a:avLst/>
            </a:prstGeom>
            <a:noFill/>
            <a:ln w="31750">
              <a:gradFill>
                <a:gsLst>
                  <a:gs pos="0">
                    <a:schemeClr val="tx2">
                      <a:lumMod val="60000"/>
                      <a:lumOff val="40000"/>
                      <a:alpha val="10000"/>
                    </a:schemeClr>
                  </a:gs>
                  <a:gs pos="100000">
                    <a:schemeClr val="tx2">
                      <a:lumMod val="50000"/>
                      <a:alpha val="1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EB2D1A1F-B200-4444-AE01-EFC97AF7B5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0438144" y="1042604"/>
            <a:ext cx="2796461" cy="711252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alpha val="0"/>
                </a:schemeClr>
              </a:gs>
              <a:gs pos="100000">
                <a:schemeClr val="tx2">
                  <a:lumMod val="75000"/>
                  <a:alpha val="10000"/>
                </a:schemeClr>
              </a:gs>
            </a:gsLst>
            <a:lin ang="8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70E4CB9D-2256-4786-8DDF-ADFBF35337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259539" y="317578"/>
            <a:ext cx="548640" cy="549007"/>
            <a:chOff x="7029447" y="3514725"/>
            <a:chExt cx="1285875" cy="549007"/>
          </a:xfrm>
        </p:grpSpPr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180841E3-DFCC-429A-B907-8B06EDB1E9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514725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75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F54698A1-0C53-4620-97E1-B4689288CFD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697727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75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CDBDFF7F-BD40-4085-952D-F6EC5908D9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880729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75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9F29CA06-4FE5-44A6-8D40-A9C36449CE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4063732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75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568E6F37-AE05-46BF-A77F-5505926E92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5400000">
            <a:off x="616345" y="5940560"/>
            <a:ext cx="1285875" cy="549007"/>
            <a:chOff x="7029447" y="3514725"/>
            <a:chExt cx="1285875" cy="549007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8D6F5ECB-975C-4A38-BD48-A3C2B38E9E7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514725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50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8BF36011-C922-4FD6-B09D-781A87054B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697727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50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F1FD3DC2-6A33-4C9E-B0F5-5D6209717F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880729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50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0E4F800E-82BC-4AEF-9F07-7F95C8B8C3D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4063732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50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BF0647CE-A561-486E-898E-B64B4D0BD6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30936"/>
            <a:ext cx="4989918" cy="1213358"/>
          </a:xfrm>
          <a:noFill/>
        </p:spPr>
        <p:txBody>
          <a:bodyPr anchor="ctr">
            <a:normAutofit/>
          </a:bodyPr>
          <a:lstStyle/>
          <a:p>
            <a:r>
              <a:rPr lang="en-US" sz="4800" dirty="0">
                <a:solidFill>
                  <a:schemeClr val="bg1"/>
                </a:solidFill>
              </a:rPr>
              <a:t>Backup .arx files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C8D9C5DD-B8B3-46A0-8FBC-EE462F96C4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801066" y="497785"/>
            <a:ext cx="5678424" cy="5674840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20000"/>
                </a:schemeClr>
              </a:gs>
              <a:gs pos="100000">
                <a:schemeClr val="tx1">
                  <a:alpha val="10000"/>
                </a:schemeClr>
              </a:gs>
            </a:gsLst>
            <a:lin ang="8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B877ECC-BA73-4B2E-890B-2F25AF1C64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551" y="2379920"/>
            <a:ext cx="10556513" cy="2985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38138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5112AC23-F046-4DC5-9B92-07CA6CC7C5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75AAFE7-143D-45AC-B616-09521E0F55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tx1">
              <a:alpha val="5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BA5DB72-E109-4D37-B6DD-C328D53970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1" y="6140785"/>
            <a:ext cx="6095997" cy="711252"/>
          </a:xfrm>
          <a:prstGeom prst="rect">
            <a:avLst/>
          </a:prstGeom>
          <a:gradFill flip="none" rotWithShape="1">
            <a:gsLst>
              <a:gs pos="10000">
                <a:schemeClr val="tx2">
                  <a:lumMod val="50000"/>
                  <a:alpha val="10000"/>
                </a:scheme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lin ang="8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7C34EE77-74D1-42B4-801B-40B35A68C1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" y="2075420"/>
            <a:ext cx="12048729" cy="4093306"/>
            <a:chOff x="1" y="2075420"/>
            <a:chExt cx="12048729" cy="4093306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12152B4E-1BCF-43D1-814C-F560CEB522B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4500000">
              <a:off x="7942191" y="2507571"/>
              <a:ext cx="3563871" cy="3563871"/>
            </a:xfrm>
            <a:prstGeom prst="ellipse">
              <a:avLst/>
            </a:prstGeom>
            <a:noFill/>
            <a:ln w="31750">
              <a:gradFill>
                <a:gsLst>
                  <a:gs pos="0">
                    <a:schemeClr val="tx2">
                      <a:lumMod val="60000"/>
                      <a:lumOff val="40000"/>
                      <a:alpha val="10000"/>
                    </a:schemeClr>
                  </a:gs>
                  <a:gs pos="100000">
                    <a:schemeClr val="tx2">
                      <a:lumMod val="50000"/>
                      <a:alpha val="20000"/>
                    </a:schemeClr>
                  </a:gs>
                </a:gsLst>
                <a:lin ang="5400000" scaled="1"/>
              </a:gra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95486774-B7FC-480F-9AAF-9F55F4C436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0435065" y="4048931"/>
              <a:ext cx="1381607" cy="1381607"/>
            </a:xfrm>
            <a:prstGeom prst="ellipse">
              <a:avLst/>
            </a:prstGeom>
            <a:noFill/>
            <a:ln w="31750">
              <a:gradFill>
                <a:gsLst>
                  <a:gs pos="0">
                    <a:schemeClr val="tx2">
                      <a:lumMod val="60000"/>
                      <a:lumOff val="40000"/>
                      <a:alpha val="20000"/>
                    </a:schemeClr>
                  </a:gs>
                  <a:gs pos="100000">
                    <a:schemeClr val="tx2">
                      <a:lumMod val="50000"/>
                      <a:alpha val="20000"/>
                    </a:schemeClr>
                  </a:gs>
                </a:gsLst>
                <a:lin ang="5400000" scaled="1"/>
              </a:gra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A8FA6A4C-BA1F-4EF8-B3BD-F28CB66DE66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" y="2075420"/>
              <a:ext cx="3144364" cy="3144364"/>
            </a:xfrm>
            <a:prstGeom prst="ellipse">
              <a:avLst/>
            </a:prstGeom>
            <a:gradFill>
              <a:gsLst>
                <a:gs pos="0">
                  <a:schemeClr val="tx2">
                    <a:lumMod val="75000"/>
                    <a:alpha val="20000"/>
                  </a:schemeClr>
                </a:gs>
                <a:gs pos="100000">
                  <a:schemeClr val="tx2">
                    <a:lumMod val="50000"/>
                    <a:alpha val="1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4BF89DB3-EA73-4FD0-AACB-5FE32C1499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2600000">
              <a:off x="10150845" y="4270841"/>
              <a:ext cx="1897885" cy="1897885"/>
            </a:xfrm>
            <a:prstGeom prst="ellipse">
              <a:avLst/>
            </a:prstGeom>
            <a:gradFill>
              <a:gsLst>
                <a:gs pos="0">
                  <a:schemeClr val="tx2">
                    <a:lumMod val="75000"/>
                    <a:alpha val="10000"/>
                  </a:schemeClr>
                </a:gs>
                <a:gs pos="100000">
                  <a:schemeClr val="tx2">
                    <a:lumMod val="75000"/>
                    <a:alpha val="2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CBAB203A-25C6-422F-9DB6-C69F0EE9F6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4500000">
              <a:off x="2046780" y="3040492"/>
              <a:ext cx="2579322" cy="2579322"/>
            </a:xfrm>
            <a:prstGeom prst="ellipse">
              <a:avLst/>
            </a:prstGeom>
            <a:noFill/>
            <a:ln w="31750">
              <a:gradFill>
                <a:gsLst>
                  <a:gs pos="0">
                    <a:schemeClr val="tx2">
                      <a:lumMod val="60000"/>
                      <a:lumOff val="40000"/>
                      <a:alpha val="20000"/>
                    </a:schemeClr>
                  </a:gs>
                  <a:gs pos="100000">
                    <a:schemeClr val="tx2">
                      <a:lumMod val="50000"/>
                      <a:alpha val="20000"/>
                    </a:schemeClr>
                  </a:gs>
                </a:gsLst>
                <a:lin ang="5400000" scaled="1"/>
              </a:gra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574730A1-7A3A-4ACF-965D-A6DCEC7DBE4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4500000">
              <a:off x="2224640" y="3193975"/>
              <a:ext cx="2243193" cy="2243193"/>
            </a:xfrm>
            <a:prstGeom prst="ellipse">
              <a:avLst/>
            </a:prstGeom>
            <a:noFill/>
            <a:ln w="31750">
              <a:gradFill>
                <a:gsLst>
                  <a:gs pos="0">
                    <a:schemeClr val="tx2">
                      <a:lumMod val="60000"/>
                      <a:lumOff val="40000"/>
                      <a:alpha val="10000"/>
                    </a:schemeClr>
                  </a:gs>
                  <a:gs pos="100000">
                    <a:schemeClr val="tx2">
                      <a:lumMod val="50000"/>
                      <a:alpha val="1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EB2D1A1F-B200-4444-AE01-EFC97AF7B5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0438144" y="1042604"/>
            <a:ext cx="2796461" cy="711252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alpha val="0"/>
                </a:schemeClr>
              </a:gs>
              <a:gs pos="100000">
                <a:schemeClr val="tx2">
                  <a:lumMod val="75000"/>
                  <a:alpha val="10000"/>
                </a:schemeClr>
              </a:gs>
            </a:gsLst>
            <a:lin ang="8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70E4CB9D-2256-4786-8DDF-ADFBF35337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259539" y="317578"/>
            <a:ext cx="548640" cy="549007"/>
            <a:chOff x="7029447" y="3514725"/>
            <a:chExt cx="1285875" cy="549007"/>
          </a:xfrm>
        </p:grpSpPr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180841E3-DFCC-429A-B907-8B06EDB1E9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514725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75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F54698A1-0C53-4620-97E1-B4689288CFD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697727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75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CDBDFF7F-BD40-4085-952D-F6EC5908D9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880729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75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9F29CA06-4FE5-44A6-8D40-A9C36449CE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4063732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75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568E6F37-AE05-46BF-A77F-5505926E92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5400000">
            <a:off x="616345" y="5940560"/>
            <a:ext cx="1285875" cy="549007"/>
            <a:chOff x="7029447" y="3514725"/>
            <a:chExt cx="1285875" cy="549007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8D6F5ECB-975C-4A38-BD48-A3C2B38E9E7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514725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50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8BF36011-C922-4FD6-B09D-781A87054B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697727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50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F1FD3DC2-6A33-4C9E-B0F5-5D6209717F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880729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50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0E4F800E-82BC-4AEF-9F07-7F95C8B8C3D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4063732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50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BF0647CE-A561-486E-898E-B64B4D0BD6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94" y="286863"/>
            <a:ext cx="4989918" cy="914983"/>
          </a:xfrm>
          <a:noFill/>
        </p:spPr>
        <p:txBody>
          <a:bodyPr anchor="ctr">
            <a:normAutofit/>
          </a:bodyPr>
          <a:lstStyle/>
          <a:p>
            <a:r>
              <a:rPr lang="en-US" sz="4800" dirty="0">
                <a:solidFill>
                  <a:schemeClr val="bg1"/>
                </a:solidFill>
              </a:rPr>
              <a:t>Sync Commands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C8D9C5DD-B8B3-46A0-8FBC-EE462F96C4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801066" y="497785"/>
            <a:ext cx="5678424" cy="5674840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20000"/>
                </a:schemeClr>
              </a:gs>
              <a:gs pos="100000">
                <a:schemeClr val="tx1">
                  <a:alpha val="10000"/>
                </a:schemeClr>
              </a:gs>
            </a:gsLst>
            <a:lin ang="8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7F497D-AAE4-4697-A372-77183F4BE5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2802" y="1414589"/>
            <a:ext cx="11943348" cy="2383100"/>
          </a:xfrm>
          <a:noFill/>
        </p:spPr>
        <p:txBody>
          <a:bodyPr anchor="ctr">
            <a:normAutofit/>
          </a:bodyPr>
          <a:lstStyle/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bg1"/>
                </a:solidFill>
                <a:latin typeface="Calibri" panose="020F0502020204030204" pitchFamily="34" charset="0"/>
              </a:rPr>
              <a:t>This first example demonstrates using the “</a:t>
            </a:r>
            <a:r>
              <a:rPr lang="en-US" sz="1800" dirty="0">
                <a:solidFill>
                  <a:schemeClr val="accent6"/>
                </a:solidFill>
                <a:latin typeface="Calibri" panose="020F0502020204030204" pitchFamily="34" charset="0"/>
              </a:rPr>
              <a:t>PROMPT</a:t>
            </a:r>
            <a:r>
              <a:rPr lang="en-US" sz="1800" dirty="0">
                <a:solidFill>
                  <a:schemeClr val="bg1"/>
                </a:solidFill>
                <a:latin typeface="Calibri" panose="020F0502020204030204" pitchFamily="34" charset="0"/>
              </a:rPr>
              <a:t>” functionality to prompt at runtime for a password. Because we need to interact with the console prompts, we are not able to redirect the output to a file. </a:t>
            </a:r>
            <a:r>
              <a:rPr lang="en-US" sz="1800" dirty="0">
                <a:solidFill>
                  <a:schemeClr val="accent6"/>
                </a:solidFill>
                <a:latin typeface="Calibri" panose="020F0502020204030204" pitchFamily="34" charset="0"/>
              </a:rPr>
              <a:t>PROMPT</a:t>
            </a:r>
            <a:r>
              <a:rPr lang="en-US" sz="1800" dirty="0">
                <a:solidFill>
                  <a:schemeClr val="bg1"/>
                </a:solidFill>
                <a:latin typeface="Calibri" panose="020F0502020204030204" pitchFamily="34" charset="0"/>
              </a:rPr>
              <a:t> could also be used for the </a:t>
            </a:r>
            <a:r>
              <a:rPr lang="en-US" sz="1800" dirty="0">
                <a:solidFill>
                  <a:schemeClr val="accent6"/>
                </a:solidFill>
                <a:latin typeface="Calibri" panose="020F0502020204030204" pitchFamily="34" charset="0"/>
              </a:rPr>
              <a:t>source_user</a:t>
            </a:r>
            <a:r>
              <a:rPr lang="en-US" sz="1800" dirty="0">
                <a:solidFill>
                  <a:schemeClr val="bg1"/>
                </a:solidFill>
                <a:latin typeface="Calibri" panose="020F0502020204030204" pitchFamily="34" charset="0"/>
              </a:rPr>
              <a:t>.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1800" dirty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bg1"/>
                </a:solidFill>
                <a:latin typeface="Calibri" panose="020F0502020204030204" pitchFamily="34" charset="0"/>
              </a:rPr>
              <a:t>The “</a:t>
            </a:r>
            <a:r>
              <a:rPr lang="en-US" sz="1800" dirty="0">
                <a:solidFill>
                  <a:schemeClr val="accent6"/>
                </a:solidFill>
                <a:latin typeface="Calibri" panose="020F0502020204030204" pitchFamily="34" charset="0"/>
              </a:rPr>
              <a:t>SOURCE</a:t>
            </a:r>
            <a:r>
              <a:rPr lang="en-US" sz="1800" dirty="0">
                <a:solidFill>
                  <a:schemeClr val="bg1"/>
                </a:solidFill>
                <a:latin typeface="Calibri" panose="020F0502020204030204" pitchFamily="34" charset="0"/>
              </a:rPr>
              <a:t>” functionality uses the values from the source server configuration.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1800" dirty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solidFill>
                  <a:schemeClr val="accent6"/>
                </a:solidFill>
                <a:latin typeface="Calibri" panose="020F0502020204030204" pitchFamily="34" charset="0"/>
              </a:rPr>
              <a:t>rrrchive.exe "J:\Lab\RRRChive\Config\RRR_31_Chive.SyncCompanyOrgAndSupportGrps.cfg"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18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3C7F102-187D-4620-910F-A803AC7BC7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7997" y="5542625"/>
            <a:ext cx="8467341" cy="1054212"/>
          </a:xfrm>
          <a:prstGeom prst="rect">
            <a:avLst/>
          </a:prstGeom>
        </p:spPr>
      </p:pic>
      <p:pic>
        <p:nvPicPr>
          <p:cNvPr id="5124" name="Picture 4">
            <a:extLst>
              <a:ext uri="{FF2B5EF4-FFF2-40B4-BE49-F238E27FC236}">
                <a16:creationId xmlns:a16="http://schemas.microsoft.com/office/drawing/2014/main" id="{D77CEE71-8BFF-4CCD-8AE9-BB5BC41F3E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688" y="3469262"/>
            <a:ext cx="10194950" cy="2007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53975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5112AC23-F046-4DC5-9B92-07CA6CC7C5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75AAFE7-143D-45AC-B616-09521E0F55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tx1">
              <a:alpha val="5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BA5DB72-E109-4D37-B6DD-C328D53970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1" y="6140785"/>
            <a:ext cx="6095997" cy="711252"/>
          </a:xfrm>
          <a:prstGeom prst="rect">
            <a:avLst/>
          </a:prstGeom>
          <a:gradFill flip="none" rotWithShape="1">
            <a:gsLst>
              <a:gs pos="10000">
                <a:schemeClr val="tx2">
                  <a:lumMod val="50000"/>
                  <a:alpha val="10000"/>
                </a:scheme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lin ang="8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7C34EE77-74D1-42B4-801B-40B35A68C1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" y="2075420"/>
            <a:ext cx="12048729" cy="4093306"/>
            <a:chOff x="1" y="2075420"/>
            <a:chExt cx="12048729" cy="4093306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12152B4E-1BCF-43D1-814C-F560CEB522B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4500000">
              <a:off x="7942191" y="2507571"/>
              <a:ext cx="3563871" cy="3563871"/>
            </a:xfrm>
            <a:prstGeom prst="ellipse">
              <a:avLst/>
            </a:prstGeom>
            <a:noFill/>
            <a:ln w="31750">
              <a:gradFill>
                <a:gsLst>
                  <a:gs pos="0">
                    <a:schemeClr val="tx2">
                      <a:lumMod val="60000"/>
                      <a:lumOff val="40000"/>
                      <a:alpha val="10000"/>
                    </a:schemeClr>
                  </a:gs>
                  <a:gs pos="100000">
                    <a:schemeClr val="tx2">
                      <a:lumMod val="50000"/>
                      <a:alpha val="20000"/>
                    </a:schemeClr>
                  </a:gs>
                </a:gsLst>
                <a:lin ang="5400000" scaled="1"/>
              </a:gra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95486774-B7FC-480F-9AAF-9F55F4C436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0435065" y="4048931"/>
              <a:ext cx="1381607" cy="1381607"/>
            </a:xfrm>
            <a:prstGeom prst="ellipse">
              <a:avLst/>
            </a:prstGeom>
            <a:noFill/>
            <a:ln w="31750">
              <a:gradFill>
                <a:gsLst>
                  <a:gs pos="0">
                    <a:schemeClr val="tx2">
                      <a:lumMod val="60000"/>
                      <a:lumOff val="40000"/>
                      <a:alpha val="20000"/>
                    </a:schemeClr>
                  </a:gs>
                  <a:gs pos="100000">
                    <a:schemeClr val="tx2">
                      <a:lumMod val="50000"/>
                      <a:alpha val="20000"/>
                    </a:schemeClr>
                  </a:gs>
                </a:gsLst>
                <a:lin ang="5400000" scaled="1"/>
              </a:gra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A8FA6A4C-BA1F-4EF8-B3BD-F28CB66DE66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" y="2075420"/>
              <a:ext cx="3144364" cy="3144364"/>
            </a:xfrm>
            <a:prstGeom prst="ellipse">
              <a:avLst/>
            </a:prstGeom>
            <a:gradFill>
              <a:gsLst>
                <a:gs pos="0">
                  <a:schemeClr val="tx2">
                    <a:lumMod val="75000"/>
                    <a:alpha val="20000"/>
                  </a:schemeClr>
                </a:gs>
                <a:gs pos="100000">
                  <a:schemeClr val="tx2">
                    <a:lumMod val="50000"/>
                    <a:alpha val="1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4BF89DB3-EA73-4FD0-AACB-5FE32C1499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2600000">
              <a:off x="10150845" y="4270841"/>
              <a:ext cx="1897885" cy="1897885"/>
            </a:xfrm>
            <a:prstGeom prst="ellipse">
              <a:avLst/>
            </a:prstGeom>
            <a:gradFill>
              <a:gsLst>
                <a:gs pos="0">
                  <a:schemeClr val="tx2">
                    <a:lumMod val="75000"/>
                    <a:alpha val="10000"/>
                  </a:schemeClr>
                </a:gs>
                <a:gs pos="100000">
                  <a:schemeClr val="tx2">
                    <a:lumMod val="75000"/>
                    <a:alpha val="2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CBAB203A-25C6-422F-9DB6-C69F0EE9F6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4500000">
              <a:off x="2046780" y="3040492"/>
              <a:ext cx="2579322" cy="2579322"/>
            </a:xfrm>
            <a:prstGeom prst="ellipse">
              <a:avLst/>
            </a:prstGeom>
            <a:noFill/>
            <a:ln w="31750">
              <a:gradFill>
                <a:gsLst>
                  <a:gs pos="0">
                    <a:schemeClr val="tx2">
                      <a:lumMod val="60000"/>
                      <a:lumOff val="40000"/>
                      <a:alpha val="20000"/>
                    </a:schemeClr>
                  </a:gs>
                  <a:gs pos="100000">
                    <a:schemeClr val="tx2">
                      <a:lumMod val="50000"/>
                      <a:alpha val="20000"/>
                    </a:schemeClr>
                  </a:gs>
                </a:gsLst>
                <a:lin ang="5400000" scaled="1"/>
              </a:gra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574730A1-7A3A-4ACF-965D-A6DCEC7DBE4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4500000">
              <a:off x="2224640" y="3193975"/>
              <a:ext cx="2243193" cy="2243193"/>
            </a:xfrm>
            <a:prstGeom prst="ellipse">
              <a:avLst/>
            </a:prstGeom>
            <a:noFill/>
            <a:ln w="31750">
              <a:gradFill>
                <a:gsLst>
                  <a:gs pos="0">
                    <a:schemeClr val="tx2">
                      <a:lumMod val="60000"/>
                      <a:lumOff val="40000"/>
                      <a:alpha val="10000"/>
                    </a:schemeClr>
                  </a:gs>
                  <a:gs pos="100000">
                    <a:schemeClr val="tx2">
                      <a:lumMod val="50000"/>
                      <a:alpha val="1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EB2D1A1F-B200-4444-AE01-EFC97AF7B5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0438144" y="1042604"/>
            <a:ext cx="2796461" cy="711252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alpha val="0"/>
                </a:schemeClr>
              </a:gs>
              <a:gs pos="100000">
                <a:schemeClr val="tx2">
                  <a:lumMod val="75000"/>
                  <a:alpha val="10000"/>
                </a:schemeClr>
              </a:gs>
            </a:gsLst>
            <a:lin ang="8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70E4CB9D-2256-4786-8DDF-ADFBF35337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259539" y="317578"/>
            <a:ext cx="548640" cy="549007"/>
            <a:chOff x="7029447" y="3514725"/>
            <a:chExt cx="1285875" cy="549007"/>
          </a:xfrm>
        </p:grpSpPr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180841E3-DFCC-429A-B907-8B06EDB1E9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514725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75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F54698A1-0C53-4620-97E1-B4689288CFD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697727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75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CDBDFF7F-BD40-4085-952D-F6EC5908D9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880729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75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9F29CA06-4FE5-44A6-8D40-A9C36449CE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4063732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75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568E6F37-AE05-46BF-A77F-5505926E92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5400000">
            <a:off x="616345" y="5940560"/>
            <a:ext cx="1285875" cy="549007"/>
            <a:chOff x="7029447" y="3514725"/>
            <a:chExt cx="1285875" cy="549007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8D6F5ECB-975C-4A38-BD48-A3C2B38E9E7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514725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50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8BF36011-C922-4FD6-B09D-781A87054B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697727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50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F1FD3DC2-6A33-4C9E-B0F5-5D6209717F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880729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50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0E4F800E-82BC-4AEF-9F07-7F95C8B8C3D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4063732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50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BF0647CE-A561-486E-898E-B64B4D0BD6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94" y="286863"/>
            <a:ext cx="4989918" cy="1213358"/>
          </a:xfrm>
          <a:noFill/>
        </p:spPr>
        <p:txBody>
          <a:bodyPr anchor="ctr">
            <a:normAutofit/>
          </a:bodyPr>
          <a:lstStyle/>
          <a:p>
            <a:r>
              <a:rPr lang="en-US" sz="4800" dirty="0">
                <a:solidFill>
                  <a:schemeClr val="bg1"/>
                </a:solidFill>
              </a:rPr>
              <a:t>Sync Commands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C8D9C5DD-B8B3-46A0-8FBC-EE462F96C4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801066" y="497785"/>
            <a:ext cx="5678424" cy="5674840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20000"/>
                </a:schemeClr>
              </a:gs>
              <a:gs pos="100000">
                <a:schemeClr val="tx1">
                  <a:alpha val="10000"/>
                </a:schemeClr>
              </a:gs>
            </a:gsLst>
            <a:lin ang="8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7F497D-AAE4-4697-A372-77183F4BE5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2802" y="1414588"/>
            <a:ext cx="11943348" cy="4151571"/>
          </a:xfrm>
          <a:noFill/>
        </p:spPr>
        <p:txBody>
          <a:bodyPr anchor="ctr">
            <a:normAutofit/>
          </a:bodyPr>
          <a:lstStyle/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bg1"/>
                </a:solidFill>
                <a:latin typeface="Calibri" panose="020F0502020204030204" pitchFamily="34" charset="0"/>
              </a:rPr>
              <a:t>We have replaced the </a:t>
            </a:r>
            <a:r>
              <a:rPr lang="en-US" sz="1800" dirty="0">
                <a:solidFill>
                  <a:schemeClr val="accent6"/>
                </a:solidFill>
                <a:latin typeface="Calibri" panose="020F0502020204030204" pitchFamily="34" charset="0"/>
              </a:rPr>
              <a:t>PROMPT</a:t>
            </a:r>
            <a:r>
              <a:rPr lang="en-US" sz="1800" dirty="0">
                <a:solidFill>
                  <a:schemeClr val="bg1"/>
                </a:solidFill>
                <a:latin typeface="Calibri" panose="020F0502020204030204" pitchFamily="34" charset="0"/>
              </a:rPr>
              <a:t> from the last example with credentials in the .cfg file so we can capture the console log.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1800" dirty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solidFill>
                  <a:schemeClr val="accent6"/>
                </a:solidFill>
                <a:latin typeface="Calibri" panose="020F0502020204030204" pitchFamily="34" charset="0"/>
              </a:rPr>
              <a:t>rrrchive.exe "J:\Lab\RRRChive\Config\RRR_31_Chive.SyncCompanyOrgAndSupportGrps.cfg" &gt;&gt; D:\rrrchive\Logs\RRR_31_Chive.SyncCompanyOrgAndSupportGrps.log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1200" dirty="0">
              <a:solidFill>
                <a:schemeClr val="accent6"/>
              </a:solidFill>
              <a:latin typeface="Calibri" panose="020F0502020204030204" pitchFamily="34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solidFill>
                  <a:schemeClr val="accent6"/>
                </a:solidFill>
                <a:latin typeface="Calibri" panose="020F0502020204030204" pitchFamily="34" charset="0"/>
              </a:rPr>
              <a:t>rrrchive.exe "J:\Lab\RRRChive\Config\RRR_32_Chive.SyncCategorization.cfg" &gt;&gt; D:\rrrchive\Logs\RRR_32_Chive.SyncCategorization.log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1200" dirty="0">
              <a:solidFill>
                <a:schemeClr val="accent6"/>
              </a:solidFill>
              <a:latin typeface="Calibri" panose="020F0502020204030204" pitchFamily="34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solidFill>
                  <a:schemeClr val="accent6"/>
                </a:solidFill>
                <a:latin typeface="Calibri" panose="020F0502020204030204" pitchFamily="34" charset="0"/>
              </a:rPr>
              <a:t>rrrchive.exe "J:\Lab\RRRChive\Config\RRR_33_Chive.SyncPeople.cfg" &gt;&gt; D:\rrrchive\Logs\RRR_33_Chive.SyncPeople.log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1200" dirty="0">
              <a:solidFill>
                <a:schemeClr val="accent6"/>
              </a:solidFill>
              <a:latin typeface="Calibri" panose="020F0502020204030204" pitchFamily="34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1200" dirty="0">
              <a:solidFill>
                <a:schemeClr val="accent6"/>
              </a:solidFill>
              <a:latin typeface="Calibri" panose="020F0502020204030204" pitchFamily="34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1200" dirty="0">
              <a:solidFill>
                <a:schemeClr val="accent6"/>
              </a:solidFill>
              <a:latin typeface="Calibri" panose="020F0502020204030204" pitchFamily="34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1200" dirty="0">
              <a:solidFill>
                <a:schemeClr val="accent6"/>
              </a:solidFill>
              <a:latin typeface="Calibri" panose="020F0502020204030204" pitchFamily="34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solidFill>
                  <a:schemeClr val="accent6"/>
                </a:solidFill>
                <a:latin typeface="Calibri" panose="020F0502020204030204" pitchFamily="34" charset="0"/>
              </a:rPr>
              <a:t>rrrchive.exe "J:\Lab\RRRChive\Config\RRR_34_Chive.SyncRRRChiveDemo.cfg" &gt;&gt; D:\rrrchive\Logs\RRR_34_Chive.SyncRRRChiveDemo.log</a:t>
            </a:r>
          </a:p>
          <a:p>
            <a:pPr lvl="1"/>
            <a:endParaRPr lang="en-US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09600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5112AC23-F046-4DC5-9B92-07CA6CC7C5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75AAFE7-143D-45AC-B616-09521E0F55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tx1">
              <a:alpha val="5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BA5DB72-E109-4D37-B6DD-C328D53970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1" y="6140785"/>
            <a:ext cx="6095997" cy="711252"/>
          </a:xfrm>
          <a:prstGeom prst="rect">
            <a:avLst/>
          </a:prstGeom>
          <a:gradFill flip="none" rotWithShape="1">
            <a:gsLst>
              <a:gs pos="10000">
                <a:schemeClr val="tx2">
                  <a:lumMod val="50000"/>
                  <a:alpha val="10000"/>
                </a:schemeClr>
              </a:gs>
              <a:gs pos="100000">
                <a:schemeClr val="tx2">
                  <a:lumMod val="60000"/>
                  <a:lumOff val="40000"/>
                  <a:alpha val="0"/>
                </a:schemeClr>
              </a:gs>
            </a:gsLst>
            <a:lin ang="8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7C34EE77-74D1-42B4-801B-40B35A68C1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" y="2075420"/>
            <a:ext cx="12048729" cy="4093306"/>
            <a:chOff x="1" y="2075420"/>
            <a:chExt cx="12048729" cy="4093306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12152B4E-1BCF-43D1-814C-F560CEB522B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4500000">
              <a:off x="7942191" y="2507571"/>
              <a:ext cx="3563871" cy="3563871"/>
            </a:xfrm>
            <a:prstGeom prst="ellipse">
              <a:avLst/>
            </a:prstGeom>
            <a:noFill/>
            <a:ln w="31750">
              <a:gradFill>
                <a:gsLst>
                  <a:gs pos="0">
                    <a:schemeClr val="tx2">
                      <a:lumMod val="60000"/>
                      <a:lumOff val="40000"/>
                      <a:alpha val="10000"/>
                    </a:schemeClr>
                  </a:gs>
                  <a:gs pos="100000">
                    <a:schemeClr val="tx2">
                      <a:lumMod val="50000"/>
                      <a:alpha val="20000"/>
                    </a:schemeClr>
                  </a:gs>
                </a:gsLst>
                <a:lin ang="5400000" scaled="1"/>
              </a:gra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95486774-B7FC-480F-9AAF-9F55F4C436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0435065" y="4048931"/>
              <a:ext cx="1381607" cy="1381607"/>
            </a:xfrm>
            <a:prstGeom prst="ellipse">
              <a:avLst/>
            </a:prstGeom>
            <a:noFill/>
            <a:ln w="31750">
              <a:gradFill>
                <a:gsLst>
                  <a:gs pos="0">
                    <a:schemeClr val="tx2">
                      <a:lumMod val="60000"/>
                      <a:lumOff val="40000"/>
                      <a:alpha val="20000"/>
                    </a:schemeClr>
                  </a:gs>
                  <a:gs pos="100000">
                    <a:schemeClr val="tx2">
                      <a:lumMod val="50000"/>
                      <a:alpha val="20000"/>
                    </a:schemeClr>
                  </a:gs>
                </a:gsLst>
                <a:lin ang="5400000" scaled="1"/>
              </a:gra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A8FA6A4C-BA1F-4EF8-B3BD-F28CB66DE66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" y="2075420"/>
              <a:ext cx="3144364" cy="3144364"/>
            </a:xfrm>
            <a:prstGeom prst="ellipse">
              <a:avLst/>
            </a:prstGeom>
            <a:gradFill>
              <a:gsLst>
                <a:gs pos="0">
                  <a:schemeClr val="tx2">
                    <a:lumMod val="75000"/>
                    <a:alpha val="20000"/>
                  </a:schemeClr>
                </a:gs>
                <a:gs pos="100000">
                  <a:schemeClr val="tx2">
                    <a:lumMod val="50000"/>
                    <a:alpha val="1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4BF89DB3-EA73-4FD0-AACB-5FE32C1499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2600000">
              <a:off x="10150845" y="4270841"/>
              <a:ext cx="1897885" cy="1897885"/>
            </a:xfrm>
            <a:prstGeom prst="ellipse">
              <a:avLst/>
            </a:prstGeom>
            <a:gradFill>
              <a:gsLst>
                <a:gs pos="0">
                  <a:schemeClr val="tx2">
                    <a:lumMod val="75000"/>
                    <a:alpha val="10000"/>
                  </a:schemeClr>
                </a:gs>
                <a:gs pos="100000">
                  <a:schemeClr val="tx2">
                    <a:lumMod val="75000"/>
                    <a:alpha val="2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CBAB203A-25C6-422F-9DB6-C69F0EE9F6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4500000">
              <a:off x="2046780" y="3040492"/>
              <a:ext cx="2579322" cy="2579322"/>
            </a:xfrm>
            <a:prstGeom prst="ellipse">
              <a:avLst/>
            </a:prstGeom>
            <a:noFill/>
            <a:ln w="31750">
              <a:gradFill>
                <a:gsLst>
                  <a:gs pos="0">
                    <a:schemeClr val="tx2">
                      <a:lumMod val="60000"/>
                      <a:lumOff val="40000"/>
                      <a:alpha val="20000"/>
                    </a:schemeClr>
                  </a:gs>
                  <a:gs pos="100000">
                    <a:schemeClr val="tx2">
                      <a:lumMod val="50000"/>
                      <a:alpha val="20000"/>
                    </a:schemeClr>
                  </a:gs>
                </a:gsLst>
                <a:lin ang="5400000" scaled="1"/>
              </a:gra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574730A1-7A3A-4ACF-965D-A6DCEC7DBE4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4500000">
              <a:off x="2224640" y="3193975"/>
              <a:ext cx="2243193" cy="2243193"/>
            </a:xfrm>
            <a:prstGeom prst="ellipse">
              <a:avLst/>
            </a:prstGeom>
            <a:noFill/>
            <a:ln w="31750">
              <a:gradFill>
                <a:gsLst>
                  <a:gs pos="0">
                    <a:schemeClr val="tx2">
                      <a:lumMod val="60000"/>
                      <a:lumOff val="40000"/>
                      <a:alpha val="10000"/>
                    </a:schemeClr>
                  </a:gs>
                  <a:gs pos="100000">
                    <a:schemeClr val="tx2">
                      <a:lumMod val="50000"/>
                      <a:alpha val="1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EB2D1A1F-B200-4444-AE01-EFC97AF7B5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0438144" y="1042604"/>
            <a:ext cx="2796461" cy="711252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alpha val="0"/>
                </a:schemeClr>
              </a:gs>
              <a:gs pos="100000">
                <a:schemeClr val="tx2">
                  <a:lumMod val="75000"/>
                  <a:alpha val="10000"/>
                </a:schemeClr>
              </a:gs>
            </a:gsLst>
            <a:lin ang="8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70E4CB9D-2256-4786-8DDF-ADFBF35337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259539" y="317578"/>
            <a:ext cx="548640" cy="549007"/>
            <a:chOff x="7029447" y="3514725"/>
            <a:chExt cx="1285875" cy="549007"/>
          </a:xfrm>
        </p:grpSpPr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180841E3-DFCC-429A-B907-8B06EDB1E9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514725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75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F54698A1-0C53-4620-97E1-B4689288CFD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697727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75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CDBDFF7F-BD40-4085-952D-F6EC5908D9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880729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75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9F29CA06-4FE5-44A6-8D40-A9C36449CE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4063732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75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568E6F37-AE05-46BF-A77F-5505926E92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5400000">
            <a:off x="616345" y="5940560"/>
            <a:ext cx="1285875" cy="549007"/>
            <a:chOff x="7029447" y="3514725"/>
            <a:chExt cx="1285875" cy="549007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8D6F5ECB-975C-4A38-BD48-A3C2B38E9E7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514725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50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8BF36011-C922-4FD6-B09D-781A87054B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697727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50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F1FD3DC2-6A33-4C9E-B0F5-5D6209717F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3880729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50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0E4F800E-82BC-4AEF-9F07-7F95C8B8C3D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29447" y="4063732"/>
              <a:ext cx="1285875" cy="0"/>
            </a:xfrm>
            <a:prstGeom prst="line">
              <a:avLst/>
            </a:prstGeom>
            <a:ln w="31750" cap="rnd" cmpd="sng">
              <a:gradFill>
                <a:gsLst>
                  <a:gs pos="0">
                    <a:schemeClr val="tx2">
                      <a:lumMod val="60000"/>
                      <a:lumOff val="40000"/>
                      <a:alpha val="40000"/>
                    </a:schemeClr>
                  </a:gs>
                  <a:gs pos="100000">
                    <a:schemeClr val="tx2">
                      <a:lumMod val="50000"/>
                      <a:alpha val="40000"/>
                    </a:schemeClr>
                  </a:gs>
                </a:gsLst>
                <a:lin ang="5400000" scaled="1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BF0647CE-A561-486E-898E-B64B4D0BD6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94" y="286863"/>
            <a:ext cx="4989918" cy="1213358"/>
          </a:xfrm>
          <a:noFill/>
        </p:spPr>
        <p:txBody>
          <a:bodyPr anchor="ctr">
            <a:normAutofit fontScale="90000"/>
          </a:bodyPr>
          <a:lstStyle/>
          <a:p>
            <a:r>
              <a:rPr lang="en-US" sz="4800" dirty="0">
                <a:solidFill>
                  <a:schemeClr val="bg1"/>
                </a:solidFill>
              </a:rPr>
              <a:t>Syncing Companies from PROD to QA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C8D9C5DD-B8B3-46A0-8FBC-EE462F96C4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801066" y="497785"/>
            <a:ext cx="5678424" cy="5674840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20000"/>
                </a:schemeClr>
              </a:gs>
              <a:gs pos="100000">
                <a:schemeClr val="tx1">
                  <a:alpha val="10000"/>
                </a:schemeClr>
              </a:gs>
            </a:gsLst>
            <a:lin ang="8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527FEDF-848B-41A2-840B-14214CE3C0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6842" y="1511593"/>
            <a:ext cx="10505256" cy="516508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4C22DE1-7A6B-465B-B255-8B68B31274ED}"/>
              </a:ext>
            </a:extLst>
          </p:cNvPr>
          <p:cNvSpPr txBox="1"/>
          <p:nvPr/>
        </p:nvSpPr>
        <p:spPr>
          <a:xfrm>
            <a:off x="5771525" y="1009333"/>
            <a:ext cx="35403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Pre-sync</a:t>
            </a:r>
          </a:p>
        </p:txBody>
      </p:sp>
    </p:spTree>
    <p:extLst>
      <p:ext uri="{BB962C8B-B14F-4D97-AF65-F5344CB8AC3E}">
        <p14:creationId xmlns:p14="http://schemas.microsoft.com/office/powerpoint/2010/main" val="25685507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1186</TotalTime>
  <Words>1105</Words>
  <Application>Microsoft Office PowerPoint</Application>
  <PresentationFormat>Widescreen</PresentationFormat>
  <Paragraphs>88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Office Theme</vt:lpstr>
      <vt:lpstr>RRR|Chive: Backing up and Migrating ITSM Configuration Data</vt:lpstr>
      <vt:lpstr>Scenario</vt:lpstr>
      <vt:lpstr>Backing up</vt:lpstr>
      <vt:lpstr>Backup Commands</vt:lpstr>
      <vt:lpstr>Log Files</vt:lpstr>
      <vt:lpstr>Backup .arx files</vt:lpstr>
      <vt:lpstr>Sync Commands</vt:lpstr>
      <vt:lpstr>Sync Commands</vt:lpstr>
      <vt:lpstr>Syncing Companies from PROD to QA</vt:lpstr>
      <vt:lpstr>Syncing Companies from PROD to QA</vt:lpstr>
      <vt:lpstr>Sync Commands, Using primarykey</vt:lpstr>
      <vt:lpstr>Sync Commands, Using primarykey (CONT.)</vt:lpstr>
      <vt:lpstr>Included files</vt:lpstr>
      <vt:lpstr>Included files (CONT)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RRR|Chive: Backing up and Migrating ITSM Configuration Data</dc:title>
  <dc:creator>Jason Miller</dc:creator>
  <cp:lastModifiedBy>Jason Miller</cp:lastModifiedBy>
  <cp:revision>55</cp:revision>
  <dcterms:created xsi:type="dcterms:W3CDTF">2021-08-26T04:38:15Z</dcterms:created>
  <dcterms:modified xsi:type="dcterms:W3CDTF">2021-09-01T04:59:57Z</dcterms:modified>
</cp:coreProperties>
</file>